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99" r:id="rId2"/>
  </p:sldMasterIdLst>
  <p:notesMasterIdLst>
    <p:notesMasterId r:id="rId8"/>
  </p:notesMasterIdLst>
  <p:handoutMasterIdLst>
    <p:handoutMasterId r:id="rId9"/>
  </p:handoutMasterIdLst>
  <p:sldIdLst>
    <p:sldId id="459" r:id="rId3"/>
    <p:sldId id="449" r:id="rId4"/>
    <p:sldId id="453" r:id="rId5"/>
    <p:sldId id="454" r:id="rId6"/>
    <p:sldId id="462" r:id="rId7"/>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459"/>
          </p14:sldIdLst>
        </p14:section>
        <p14:section name="Trennblätter" id="{86E848CF-AC87-694A-804F-E966DE4301BB}">
          <p14:sldIdLst>
            <p14:sldId id="449"/>
            <p14:sldId id="453"/>
            <p14:sldId id="454"/>
            <p14:sldId id="462"/>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41"/>
    <a:srgbClr val="2F9E97"/>
    <a:srgbClr val="3476D4"/>
    <a:srgbClr val="F26708"/>
    <a:srgbClr val="FF6B6B"/>
    <a:srgbClr val="7268DE"/>
    <a:srgbClr val="EE6A6C"/>
    <a:srgbClr val="FF827E"/>
    <a:srgbClr val="215682"/>
    <a:srgbClr val="4EC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2"/>
    <p:restoredTop sz="95000"/>
  </p:normalViewPr>
  <p:slideViewPr>
    <p:cSldViewPr snapToGrid="0" snapToObjects="1" showGuides="1">
      <p:cViewPr>
        <p:scale>
          <a:sx n="83" d="100"/>
          <a:sy n="83" d="100"/>
        </p:scale>
        <p:origin x="2096" y="216"/>
      </p:cViewPr>
      <p:guideLst>
        <p:guide orient="horz" pos="3143"/>
        <p:guide pos="2160"/>
        <p:guide pos="4133"/>
        <p:guide pos="3816"/>
        <p:guide pos="3952"/>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29.06.26</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29.06.26</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0" name="Abgerundetes Rechteck 19">
            <a:extLst>
              <a:ext uri="{FF2B5EF4-FFF2-40B4-BE49-F238E27FC236}">
                <a16:creationId xmlns:a16="http://schemas.microsoft.com/office/drawing/2014/main" id="{A43C9FD8-4BCF-710C-45F3-4A83887F8105}"/>
              </a:ext>
            </a:extLst>
          </p:cNvPr>
          <p:cNvSpPr/>
          <p:nvPr userDrawn="1"/>
        </p:nvSpPr>
        <p:spPr>
          <a:xfrm>
            <a:off x="287327" y="6883821"/>
            <a:ext cx="6339505" cy="2753866"/>
          </a:xfrm>
          <a:prstGeom prst="roundRect">
            <a:avLst>
              <a:gd name="adj" fmla="val 10718"/>
            </a:avLst>
          </a:prstGeom>
          <a:solidFill>
            <a:schemeClr val="bg1">
              <a:lumMod val="95000"/>
            </a:schemeClr>
          </a:solidFill>
        </p:spPr>
        <p:txBody>
          <a:bodyPr wrap="square" rtlCol="0" anchor="ctr">
            <a:no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sp>
        <p:nvSpPr>
          <p:cNvPr id="8" name="Rechteck 7">
            <a:extLst>
              <a:ext uri="{FF2B5EF4-FFF2-40B4-BE49-F238E27FC236}">
                <a16:creationId xmlns:a16="http://schemas.microsoft.com/office/drawing/2014/main" id="{13846556-21FB-702B-E752-B82AD4297DF4}"/>
              </a:ext>
            </a:extLst>
          </p:cNvPr>
          <p:cNvSpPr/>
          <p:nvPr userDrawn="1"/>
        </p:nvSpPr>
        <p:spPr>
          <a:xfrm>
            <a:off x="445976" y="8830625"/>
            <a:ext cx="5993555" cy="630942"/>
          </a:xfrm>
          <a:prstGeom prst="rect">
            <a:avLst/>
          </a:prstGeom>
        </p:spPr>
        <p:txBody>
          <a:bodyPr wrap="square">
            <a:spAutoFit/>
          </a:bodyPr>
          <a:lstStyle/>
          <a:p>
            <a:r>
              <a:rPr lang="de-DE" sz="700" b="0" i="0" kern="1200" dirty="0">
                <a:solidFill>
                  <a:schemeClr val="bg1">
                    <a:lumMod val="50000"/>
                  </a:schemeClr>
                </a:solidFill>
                <a:effectLst/>
                <a:latin typeface="Calibri" panose="020F0502020204030204" pitchFamily="34" charset="0"/>
                <a:ea typeface="+mn-ea"/>
                <a:cs typeface="+mn-cs"/>
              </a:rPr>
              <a:t>Haftungsausschluss</a:t>
            </a:r>
          </a:p>
          <a:p>
            <a:pPr algn="just"/>
            <a:r>
              <a:rPr lang="de-DE" sz="700" b="0" i="0" kern="1200" dirty="0">
                <a:solidFill>
                  <a:schemeClr val="bg1">
                    <a:lumMod val="50000"/>
                  </a:schemeClr>
                </a:solidFill>
                <a:effectLst/>
                <a:latin typeface="Calibri Light" panose="020F0302020204030204" pitchFamily="34" charset="0"/>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p>
        </p:txBody>
      </p:sp>
      <p:pic>
        <p:nvPicPr>
          <p:cNvPr id="7" name="Grafik 6">
            <a:extLst>
              <a:ext uri="{FF2B5EF4-FFF2-40B4-BE49-F238E27FC236}">
                <a16:creationId xmlns:a16="http://schemas.microsoft.com/office/drawing/2014/main" id="{08DD0978-F612-FE56-E3A4-EB7872B6C663}"/>
              </a:ext>
            </a:extLst>
          </p:cNvPr>
          <p:cNvPicPr>
            <a:picLocks noChangeAspect="1"/>
          </p:cNvPicPr>
          <p:nvPr userDrawn="1"/>
        </p:nvPicPr>
        <p:blipFill>
          <a:blip r:embed="rId2"/>
          <a:stretch>
            <a:fillRect/>
          </a:stretch>
        </p:blipFill>
        <p:spPr>
          <a:xfrm>
            <a:off x="28079" y="287961"/>
            <a:ext cx="6858000" cy="6858000"/>
          </a:xfrm>
          <a:prstGeom prst="rect">
            <a:avLst/>
          </a:prstGeom>
        </p:spPr>
      </p:pic>
      <p:sp>
        <p:nvSpPr>
          <p:cNvPr id="9" name="Rechteck 8">
            <a:extLst>
              <a:ext uri="{FF2B5EF4-FFF2-40B4-BE49-F238E27FC236}">
                <a16:creationId xmlns:a16="http://schemas.microsoft.com/office/drawing/2014/main" id="{00252B64-17BB-0729-F72F-91FE52D96DD3}"/>
              </a:ext>
            </a:extLst>
          </p:cNvPr>
          <p:cNvSpPr/>
          <p:nvPr userDrawn="1"/>
        </p:nvSpPr>
        <p:spPr>
          <a:xfrm>
            <a:off x="445977" y="7044654"/>
            <a:ext cx="6642423" cy="1754326"/>
          </a:xfrm>
          <a:prstGeom prst="rect">
            <a:avLst/>
          </a:prstGeom>
        </p:spPr>
        <p:txBody>
          <a:bodyPr wrap="square">
            <a:spAutoFit/>
          </a:bodyPr>
          <a:lstStyle/>
          <a:p>
            <a:pPr algn="l"/>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2026</a:t>
            </a:r>
          </a:p>
          <a:p>
            <a:pPr algn="l"/>
            <a:endPar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a:t>
            </a:r>
          </a:p>
          <a:p>
            <a:pPr algn="l"/>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Weitergabe nur mit ausdrücklicher schriftlicher Genehmigung.</a:t>
            </a:r>
            <a:b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900" b="0" i="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/die-hit-liste-eine-methode-</a:t>
            </a:r>
            <a:b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900" b="0" i="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a:p>
            <a:pPr algn="l"/>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9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900" b="1"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Autor:	</a:t>
            </a: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Peter Neumann</a:t>
            </a:r>
          </a:p>
          <a:p>
            <a:pPr algn="l"/>
            <a:r>
              <a:rPr lang="de-DE" sz="900" b="1" i="0"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Larissa Damjanovic</a:t>
            </a:r>
            <a:endParaRPr lang="de-DE" sz="900" b="1" i="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900" b="1" i="0" kern="1200" dirty="0">
                <a:solidFill>
                  <a:schemeClr val="tx1">
                    <a:lumMod val="65000"/>
                    <a:lumOff val="35000"/>
                  </a:schemeClr>
                </a:solidFill>
                <a:latin typeface="Calibri" panose="020F0502020204030204" pitchFamily="34" charset="0"/>
                <a:ea typeface="+mn-ea"/>
                <a:cs typeface="Calibri" panose="020F0502020204030204" pitchFamily="34" charset="0"/>
              </a:rPr>
              <a:t>Satz:	</a:t>
            </a: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Larissa Damjanovic</a:t>
            </a:r>
            <a:endParaRPr lang="de-DE" sz="900" b="1" i="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900" b="1"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900" b="0" i="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Janes Veit, Christoph Walther</a:t>
            </a:r>
          </a:p>
        </p:txBody>
      </p:sp>
      <p:sp>
        <p:nvSpPr>
          <p:cNvPr id="11" name="Ecken des Rechtecks auf der gleichen Seite abrunden 10">
            <a:extLst>
              <a:ext uri="{FF2B5EF4-FFF2-40B4-BE49-F238E27FC236}">
                <a16:creationId xmlns:a16="http://schemas.microsoft.com/office/drawing/2014/main" id="{E3AF8C98-E250-8F7A-5AF7-156B12BDA360}"/>
              </a:ext>
            </a:extLst>
          </p:cNvPr>
          <p:cNvSpPr/>
          <p:nvPr userDrawn="1"/>
        </p:nvSpPr>
        <p:spPr>
          <a:xfrm rot="10800000">
            <a:off x="4157374" y="7499932"/>
            <a:ext cx="2261610" cy="1256104"/>
          </a:xfrm>
          <a:prstGeom prst="round2SameRect">
            <a:avLst>
              <a:gd name="adj1" fmla="val 14632"/>
              <a:gd name="adj2" fmla="val 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60" dirty="0"/>
          </a:p>
        </p:txBody>
      </p:sp>
      <p:sp>
        <p:nvSpPr>
          <p:cNvPr id="12" name="Ecken des Rechtecks auf der gleichen Seite abrunden 11">
            <a:extLst>
              <a:ext uri="{FF2B5EF4-FFF2-40B4-BE49-F238E27FC236}">
                <a16:creationId xmlns:a16="http://schemas.microsoft.com/office/drawing/2014/main" id="{01F5EA48-BA69-6DCE-822D-1E53890E4A37}"/>
              </a:ext>
            </a:extLst>
          </p:cNvPr>
          <p:cNvSpPr/>
          <p:nvPr userDrawn="1"/>
        </p:nvSpPr>
        <p:spPr>
          <a:xfrm>
            <a:off x="4157374" y="7130975"/>
            <a:ext cx="2261610" cy="368957"/>
          </a:xfrm>
          <a:prstGeom prst="round2SameRect">
            <a:avLst>
              <a:gd name="adj1" fmla="val 50000"/>
              <a:gd name="adj2" fmla="val 0"/>
            </a:avLst>
          </a:prstGeom>
          <a:solidFill>
            <a:srgbClr val="35AEA8"/>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60" dirty="0">
              <a:solidFill>
                <a:srgbClr val="37ADA8"/>
              </a:solidFill>
            </a:endParaRPr>
          </a:p>
        </p:txBody>
      </p:sp>
      <p:sp>
        <p:nvSpPr>
          <p:cNvPr id="13" name="Rechteck 12">
            <a:extLst>
              <a:ext uri="{FF2B5EF4-FFF2-40B4-BE49-F238E27FC236}">
                <a16:creationId xmlns:a16="http://schemas.microsoft.com/office/drawing/2014/main" id="{4AA2E672-9710-3BFB-C2B4-A5E8250C951F}"/>
              </a:ext>
            </a:extLst>
          </p:cNvPr>
          <p:cNvSpPr/>
          <p:nvPr userDrawn="1"/>
        </p:nvSpPr>
        <p:spPr>
          <a:xfrm>
            <a:off x="4362305" y="7597069"/>
            <a:ext cx="1905579" cy="1061829"/>
          </a:xfrm>
          <a:prstGeom prst="rect">
            <a:avLst/>
          </a:prstGeom>
        </p:spPr>
        <p:txBody>
          <a:bodyPr wrap="square">
            <a:spAutoFit/>
          </a:bodyPr>
          <a:lstStyle/>
          <a:p>
            <a:pPr algn="just"/>
            <a:r>
              <a:rPr lang="de-DE" sz="700" kern="1200" dirty="0">
                <a:solidFill>
                  <a:schemeClr val="tx1">
                    <a:lumMod val="65000"/>
                    <a:lumOff val="35000"/>
                  </a:schemeClr>
                </a:solidFill>
                <a:effectLst/>
                <a:latin typeface="+mn-lt"/>
                <a:ea typeface="+mn-ea"/>
                <a:cs typeface="+mn-cs"/>
              </a:rPr>
              <a:t>Peter Neumann (1965) ist Sportlehrer gewesen und derzeit Professor </a:t>
            </a:r>
            <a:r>
              <a:rPr lang="de-DE" sz="700" kern="1200" dirty="0" err="1">
                <a:solidFill>
                  <a:schemeClr val="tx1">
                    <a:lumMod val="65000"/>
                    <a:lumOff val="35000"/>
                  </a:schemeClr>
                </a:solidFill>
                <a:effectLst/>
                <a:latin typeface="+mn-lt"/>
                <a:ea typeface="+mn-ea"/>
                <a:cs typeface="+mn-cs"/>
              </a:rPr>
              <a:t>für</a:t>
            </a:r>
            <a:r>
              <a:rPr lang="de-DE" sz="700" kern="1200" dirty="0">
                <a:solidFill>
                  <a:schemeClr val="tx1">
                    <a:lumMod val="65000"/>
                    <a:lumOff val="35000"/>
                  </a:schemeClr>
                </a:solidFill>
                <a:effectLst/>
                <a:latin typeface="+mn-lt"/>
                <a:ea typeface="+mn-ea"/>
                <a:cs typeface="+mn-cs"/>
              </a:rPr>
              <a:t> Sportpädagogik an der PH Heidelberg. Er hat viele praxisbezogene Beiträge (Frisbee, Klettern, Roller, Kleine Spiele, Trendsport) und didaktische Texte u. a. zum mehrperspektivischen Sportunterricht </a:t>
            </a:r>
            <a:r>
              <a:rPr lang="de-DE" sz="700" kern="1200" dirty="0" err="1">
                <a:solidFill>
                  <a:schemeClr val="tx1">
                    <a:lumMod val="65000"/>
                    <a:lumOff val="35000"/>
                  </a:schemeClr>
                </a:solidFill>
                <a:effectLst/>
                <a:latin typeface="+mn-lt"/>
                <a:ea typeface="+mn-ea"/>
                <a:cs typeface="+mn-cs"/>
              </a:rPr>
              <a:t>ver-öffentlicht</a:t>
            </a:r>
            <a:r>
              <a:rPr lang="de-DE" sz="700" kern="1200" dirty="0">
                <a:solidFill>
                  <a:schemeClr val="tx1">
                    <a:lumMod val="65000"/>
                    <a:lumOff val="35000"/>
                  </a:schemeClr>
                </a:solidFill>
                <a:effectLst/>
                <a:latin typeface="+mn-lt"/>
                <a:ea typeface="+mn-ea"/>
                <a:cs typeface="+mn-cs"/>
              </a:rPr>
              <a:t>. Persönlich und beruflich faszinieren ihn wagnisbezogene Sportarten, wie Bouldern, Klettern und Mountainbiken.</a:t>
            </a:r>
          </a:p>
        </p:txBody>
      </p:sp>
      <p:sp>
        <p:nvSpPr>
          <p:cNvPr id="14" name="Oval 13">
            <a:extLst>
              <a:ext uri="{FF2B5EF4-FFF2-40B4-BE49-F238E27FC236}">
                <a16:creationId xmlns:a16="http://schemas.microsoft.com/office/drawing/2014/main" id="{5E011242-2901-CAB0-0BAC-914124BF8146}"/>
              </a:ext>
            </a:extLst>
          </p:cNvPr>
          <p:cNvSpPr/>
          <p:nvPr userDrawn="1"/>
        </p:nvSpPr>
        <p:spPr>
          <a:xfrm>
            <a:off x="3611109" y="7128691"/>
            <a:ext cx="802236" cy="819322"/>
          </a:xfrm>
          <a:prstGeom prst="ellipse">
            <a:avLst/>
          </a:prstGeom>
          <a:solidFill>
            <a:srgbClr val="35AEA8"/>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60" dirty="0">
              <a:solidFill>
                <a:srgbClr val="37ADA8"/>
              </a:solidFill>
            </a:endParaRPr>
          </a:p>
        </p:txBody>
      </p:sp>
      <p:grpSp>
        <p:nvGrpSpPr>
          <p:cNvPr id="27" name="Gruppieren 26">
            <a:extLst>
              <a:ext uri="{FF2B5EF4-FFF2-40B4-BE49-F238E27FC236}">
                <a16:creationId xmlns:a16="http://schemas.microsoft.com/office/drawing/2014/main" id="{4D6652E1-CE6A-447C-A17B-7DCCFA859191}"/>
              </a:ext>
            </a:extLst>
          </p:cNvPr>
          <p:cNvGrpSpPr/>
          <p:nvPr userDrawn="1"/>
        </p:nvGrpSpPr>
        <p:grpSpPr>
          <a:xfrm>
            <a:off x="3663897" y="7180344"/>
            <a:ext cx="698408" cy="713283"/>
            <a:chOff x="2031860" y="6208682"/>
            <a:chExt cx="802236" cy="819322"/>
          </a:xfrm>
        </p:grpSpPr>
        <p:sp>
          <p:nvSpPr>
            <p:cNvPr id="28" name="Oval 27">
              <a:extLst>
                <a:ext uri="{FF2B5EF4-FFF2-40B4-BE49-F238E27FC236}">
                  <a16:creationId xmlns:a16="http://schemas.microsoft.com/office/drawing/2014/main" id="{B84CADC6-B521-50B4-D209-EDBC75348977}"/>
                </a:ext>
              </a:extLst>
            </p:cNvPr>
            <p:cNvSpPr/>
            <p:nvPr/>
          </p:nvSpPr>
          <p:spPr>
            <a:xfrm>
              <a:off x="2031860" y="6208682"/>
              <a:ext cx="802236" cy="819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960" dirty="0">
                <a:solidFill>
                  <a:srgbClr val="37ADA8"/>
                </a:solidFill>
              </a:endParaRPr>
            </a:p>
          </p:txBody>
        </p:sp>
        <p:pic>
          <p:nvPicPr>
            <p:cNvPr id="29" name="Grafik 28">
              <a:extLst>
                <a:ext uri="{FF2B5EF4-FFF2-40B4-BE49-F238E27FC236}">
                  <a16:creationId xmlns:a16="http://schemas.microsoft.com/office/drawing/2014/main" id="{9BFAF582-A7D5-C810-9924-57417996A797}"/>
                </a:ext>
              </a:extLst>
            </p:cNvPr>
            <p:cNvPicPr>
              <a:picLocks noChangeAspect="1"/>
            </p:cNvPicPr>
            <p:nvPr/>
          </p:nvPicPr>
          <p:blipFill>
            <a:blip r:embed="rId3"/>
            <a:srcRect l="14537" t="-6665" r="3081" b="37951"/>
            <a:stretch>
              <a:fillRect/>
            </a:stretch>
          </p:blipFill>
          <p:spPr>
            <a:xfrm>
              <a:off x="2031860" y="6208682"/>
              <a:ext cx="802236" cy="818120"/>
            </a:xfrm>
            <a:prstGeom prst="ellipse">
              <a:avLst/>
            </a:prstGeom>
          </p:spPr>
        </p:pic>
      </p:grpSp>
      <p:sp>
        <p:nvSpPr>
          <p:cNvPr id="30" name="Textfeld 29">
            <a:extLst>
              <a:ext uri="{FF2B5EF4-FFF2-40B4-BE49-F238E27FC236}">
                <a16:creationId xmlns:a16="http://schemas.microsoft.com/office/drawing/2014/main" id="{B3A1C093-92A1-084F-16FE-E24F3068C002}"/>
              </a:ext>
            </a:extLst>
          </p:cNvPr>
          <p:cNvSpPr txBox="1"/>
          <p:nvPr userDrawn="1"/>
        </p:nvSpPr>
        <p:spPr>
          <a:xfrm>
            <a:off x="4415462" y="7188550"/>
            <a:ext cx="1905041" cy="276999"/>
          </a:xfrm>
          <a:prstGeom prst="rect">
            <a:avLst/>
          </a:prstGeom>
          <a:noFill/>
        </p:spPr>
        <p:txBody>
          <a:bodyPr wrap="square" rtlCol="0">
            <a:spAutoFit/>
          </a:bodyPr>
          <a:lstStyle/>
          <a:p>
            <a:r>
              <a:rPr lang="de-DE" sz="1200" b="1" dirty="0">
                <a:solidFill>
                  <a:schemeClr val="bg1"/>
                </a:solidFill>
              </a:rPr>
              <a:t>AUTOR: PETER NEUMANN</a:t>
            </a:r>
          </a:p>
        </p:txBody>
      </p:sp>
    </p:spTree>
    <p:extLst>
      <p:ext uri="{BB962C8B-B14F-4D97-AF65-F5344CB8AC3E}">
        <p14:creationId xmlns:p14="http://schemas.microsoft.com/office/powerpoint/2010/main" val="415835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blatt Grün">
    <p:spTree>
      <p:nvGrpSpPr>
        <p:cNvPr id="1" name=""/>
        <p:cNvGrpSpPr/>
        <p:nvPr/>
      </p:nvGrpSpPr>
      <p:grpSpPr>
        <a:xfrm>
          <a:off x="0" y="0"/>
          <a:ext cx="0" cy="0"/>
          <a:chOff x="0" y="0"/>
          <a:chExt cx="0" cy="0"/>
        </a:xfrm>
      </p:grpSpPr>
      <p:sp>
        <p:nvSpPr>
          <p:cNvPr id="2" name="Abgerundetes Rechteck 1">
            <a:extLst>
              <a:ext uri="{FF2B5EF4-FFF2-40B4-BE49-F238E27FC236}">
                <a16:creationId xmlns:a16="http://schemas.microsoft.com/office/drawing/2014/main" id="{5F6C61C4-A5F0-AF9E-647A-6C666B72A99C}"/>
              </a:ext>
            </a:extLst>
          </p:cNvPr>
          <p:cNvSpPr/>
          <p:nvPr userDrawn="1"/>
        </p:nvSpPr>
        <p:spPr>
          <a:xfrm>
            <a:off x="1468756" y="3771901"/>
            <a:ext cx="4206239" cy="766762"/>
          </a:xfrm>
          <a:prstGeom prst="roundRect">
            <a:avLst>
              <a:gd name="adj" fmla="val 50000"/>
            </a:avLst>
          </a:prstGeom>
          <a:solidFill>
            <a:srgbClr val="F3F4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5400" b="1" i="0" dirty="0">
              <a:solidFill>
                <a:srgbClr val="35AEA8"/>
              </a:solidFill>
              <a:latin typeface="Calibri" panose="020F0502020204030204" pitchFamily="34" charset="0"/>
            </a:endParaRPr>
          </a:p>
        </p:txBody>
      </p:sp>
      <p:sp>
        <p:nvSpPr>
          <p:cNvPr id="3" name="Abgerundetes Rechteck 2">
            <a:extLst>
              <a:ext uri="{FF2B5EF4-FFF2-40B4-BE49-F238E27FC236}">
                <a16:creationId xmlns:a16="http://schemas.microsoft.com/office/drawing/2014/main" id="{B18F2FFE-AA64-8456-731D-2A63E0D4BCBE}"/>
              </a:ext>
            </a:extLst>
          </p:cNvPr>
          <p:cNvSpPr/>
          <p:nvPr userDrawn="1"/>
        </p:nvSpPr>
        <p:spPr>
          <a:xfrm>
            <a:off x="1317146" y="4021443"/>
            <a:ext cx="4206238" cy="766763"/>
          </a:xfrm>
          <a:prstGeom prst="roundRect">
            <a:avLst>
              <a:gd name="adj" fmla="val 50000"/>
            </a:avLst>
          </a:prstGeom>
          <a:solidFill>
            <a:srgbClr val="2F9E97"/>
          </a:solidFill>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algn="ctr"/>
            <a:r>
              <a:rPr lang="de-DE" sz="5400" b="1" i="0" dirty="0">
                <a:solidFill>
                  <a:schemeClr val="bg1"/>
                </a:solidFill>
                <a:latin typeface="Calibri" panose="020F0502020204030204" pitchFamily="34" charset="0"/>
              </a:rPr>
              <a:t>TITEL 1</a:t>
            </a:r>
          </a:p>
        </p:txBody>
      </p:sp>
      <p:sp>
        <p:nvSpPr>
          <p:cNvPr id="7" name="Textfeld 6">
            <a:extLst>
              <a:ext uri="{FF2B5EF4-FFF2-40B4-BE49-F238E27FC236}">
                <a16:creationId xmlns:a16="http://schemas.microsoft.com/office/drawing/2014/main" id="{704A6730-22D7-E955-23D0-45C69BB397F2}"/>
              </a:ext>
            </a:extLst>
          </p:cNvPr>
          <p:cNvSpPr txBox="1"/>
          <p:nvPr userDrawn="1"/>
        </p:nvSpPr>
        <p:spPr>
          <a:xfrm>
            <a:off x="-1" y="5055883"/>
            <a:ext cx="6858001" cy="523733"/>
          </a:xfrm>
          <a:prstGeom prst="rect">
            <a:avLst/>
          </a:prstGeom>
          <a:noFill/>
        </p:spPr>
        <p:txBody>
          <a:bodyPr wrap="square">
            <a:spAutoFit/>
          </a:bodyPr>
          <a:lstStyle/>
          <a:p>
            <a:pPr algn="ctr">
              <a:lnSpc>
                <a:spcPts val="3500"/>
              </a:lnSpc>
            </a:pPr>
            <a:r>
              <a:rPr lang="de-DE" sz="2800" b="1" i="0" dirty="0">
                <a:solidFill>
                  <a:schemeClr val="tx1">
                    <a:lumMod val="85000"/>
                    <a:lumOff val="15000"/>
                  </a:schemeClr>
                </a:solidFill>
                <a:latin typeface="Calibri" panose="020F0502020204030204" pitchFamily="34" charset="0"/>
              </a:rPr>
              <a:t>UNTERTITEL UNTERTITEL</a:t>
            </a:r>
          </a:p>
        </p:txBody>
      </p:sp>
    </p:spTree>
    <p:extLst>
      <p:ext uri="{BB962C8B-B14F-4D97-AF65-F5344CB8AC3E}">
        <p14:creationId xmlns:p14="http://schemas.microsoft.com/office/powerpoint/2010/main" val="290548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T Liste 1">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33271AD1-6BCF-42AA-D868-011764F1CFB1}"/>
              </a:ext>
            </a:extLst>
          </p:cNvPr>
          <p:cNvSpPr txBox="1">
            <a:spLocks/>
          </p:cNvSpPr>
          <p:nvPr userDrawn="1"/>
        </p:nvSpPr>
        <p:spPr>
          <a:xfrm>
            <a:off x="230949" y="123266"/>
            <a:ext cx="1241701" cy="45530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400" b="1" dirty="0">
                <a:solidFill>
                  <a:schemeClr val="bg2">
                    <a:lumMod val="75000"/>
                  </a:schemeClr>
                </a:solidFill>
                <a:latin typeface="Calibri" panose="020F0502020204030204" pitchFamily="34" charset="0"/>
                <a:ea typeface="Malgun Gothic" charset="-127"/>
                <a:cs typeface="Calibri" panose="020F0502020204030204" pitchFamily="34" charset="0"/>
              </a:rPr>
              <a:t>HIT Liste 1</a:t>
            </a:r>
          </a:p>
        </p:txBody>
      </p:sp>
    </p:spTree>
    <p:extLst>
      <p:ext uri="{BB962C8B-B14F-4D97-AF65-F5344CB8AC3E}">
        <p14:creationId xmlns:p14="http://schemas.microsoft.com/office/powerpoint/2010/main" val="245930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T Liste 2">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18365AFD-C079-6014-D242-8F17AC6EEEE2}"/>
              </a:ext>
            </a:extLst>
          </p:cNvPr>
          <p:cNvSpPr txBox="1">
            <a:spLocks/>
          </p:cNvSpPr>
          <p:nvPr userDrawn="1"/>
        </p:nvSpPr>
        <p:spPr>
          <a:xfrm>
            <a:off x="230949" y="123266"/>
            <a:ext cx="1241701" cy="45530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400" b="1" dirty="0">
                <a:solidFill>
                  <a:schemeClr val="bg2">
                    <a:lumMod val="75000"/>
                  </a:schemeClr>
                </a:solidFill>
                <a:latin typeface="Calibri" panose="020F0502020204030204" pitchFamily="34" charset="0"/>
                <a:ea typeface="Malgun Gothic" charset="-127"/>
                <a:cs typeface="Calibri" panose="020F0502020204030204" pitchFamily="34" charset="0"/>
              </a:rPr>
              <a:t>HIT Liste 2</a:t>
            </a:r>
          </a:p>
        </p:txBody>
      </p:sp>
    </p:spTree>
    <p:extLst>
      <p:ext uri="{BB962C8B-B14F-4D97-AF65-F5344CB8AC3E}">
        <p14:creationId xmlns:p14="http://schemas.microsoft.com/office/powerpoint/2010/main" val="326838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T Liste 3">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18365AFD-C079-6014-D242-8F17AC6EEEE2}"/>
              </a:ext>
            </a:extLst>
          </p:cNvPr>
          <p:cNvSpPr txBox="1">
            <a:spLocks/>
          </p:cNvSpPr>
          <p:nvPr userDrawn="1"/>
        </p:nvSpPr>
        <p:spPr>
          <a:xfrm>
            <a:off x="230949" y="123266"/>
            <a:ext cx="1241701" cy="45530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400" b="1" dirty="0">
                <a:solidFill>
                  <a:schemeClr val="bg2">
                    <a:lumMod val="75000"/>
                  </a:schemeClr>
                </a:solidFill>
                <a:latin typeface="Calibri" panose="020F0502020204030204" pitchFamily="34" charset="0"/>
                <a:ea typeface="Malgun Gothic" charset="-127"/>
                <a:cs typeface="Calibri" panose="020F0502020204030204" pitchFamily="34" charset="0"/>
              </a:rPr>
              <a:t>HIT Liste 3</a:t>
            </a:r>
          </a:p>
        </p:txBody>
      </p:sp>
    </p:spTree>
    <p:extLst>
      <p:ext uri="{BB962C8B-B14F-4D97-AF65-F5344CB8AC3E}">
        <p14:creationId xmlns:p14="http://schemas.microsoft.com/office/powerpoint/2010/main" val="301895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T Liste 4">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18365AFD-C079-6014-D242-8F17AC6EEEE2}"/>
              </a:ext>
            </a:extLst>
          </p:cNvPr>
          <p:cNvSpPr txBox="1">
            <a:spLocks/>
          </p:cNvSpPr>
          <p:nvPr userDrawn="1"/>
        </p:nvSpPr>
        <p:spPr>
          <a:xfrm>
            <a:off x="230949" y="123266"/>
            <a:ext cx="1241701" cy="45530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1400" b="1" dirty="0">
                <a:solidFill>
                  <a:schemeClr val="bg2">
                    <a:lumMod val="75000"/>
                  </a:schemeClr>
                </a:solidFill>
                <a:latin typeface="Calibri" panose="020F0502020204030204" pitchFamily="34" charset="0"/>
                <a:ea typeface="Malgun Gothic" charset="-127"/>
                <a:cs typeface="Calibri" panose="020F0502020204030204" pitchFamily="34" charset="0"/>
              </a:rPr>
              <a:t>HIT Liste 4</a:t>
            </a:r>
          </a:p>
        </p:txBody>
      </p:sp>
    </p:spTree>
    <p:extLst>
      <p:ext uri="{BB962C8B-B14F-4D97-AF65-F5344CB8AC3E}">
        <p14:creationId xmlns:p14="http://schemas.microsoft.com/office/powerpoint/2010/main" val="288825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pic>
        <p:nvPicPr>
          <p:cNvPr id="6" name="Grafik 5" descr="Ein Bild, das Grafiken, Logo, Text, Schrift enthält.&#10;&#10;KI-generierte Inhalte können fehlerhaft sein.">
            <a:extLst>
              <a:ext uri="{FF2B5EF4-FFF2-40B4-BE49-F238E27FC236}">
                <a16:creationId xmlns:a16="http://schemas.microsoft.com/office/drawing/2014/main" id="{95F76BD3-506E-EC61-F057-01AEA7598124}"/>
              </a:ext>
            </a:extLst>
          </p:cNvPr>
          <p:cNvPicPr>
            <a:picLocks noChangeAspect="1"/>
          </p:cNvPicPr>
          <p:nvPr userDrawn="1"/>
        </p:nvPicPr>
        <p:blipFill>
          <a:blip r:embed="rId3"/>
          <a:stretch>
            <a:fillRect/>
          </a:stretch>
        </p:blipFill>
        <p:spPr>
          <a:xfrm>
            <a:off x="6131170" y="163802"/>
            <a:ext cx="629138" cy="629138"/>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21D303E-F760-8024-7927-3DE070C00330}"/>
              </a:ext>
            </a:extLst>
          </p:cNvPr>
          <p:cNvSpPr txBox="1"/>
          <p:nvPr userDrawn="1"/>
        </p:nvSpPr>
        <p:spPr>
          <a:xfrm>
            <a:off x="3068965" y="9569174"/>
            <a:ext cx="663964" cy="215444"/>
          </a:xfrm>
          <a:prstGeom prst="rect">
            <a:avLst/>
          </a:prstGeom>
          <a:noFill/>
        </p:spPr>
        <p:txBody>
          <a:bodyPr wrap="none" rtlCol="0">
            <a:spAutoFit/>
          </a:bodyPr>
          <a:lstStyle/>
          <a:p>
            <a:r>
              <a:rPr lang="de-DE" sz="800" b="0" i="0" dirty="0">
                <a:solidFill>
                  <a:schemeClr val="bg1">
                    <a:lumMod val="65000"/>
                  </a:schemeClr>
                </a:solidFill>
                <a:latin typeface="Calibri Light" panose="020F0302020204030204" pitchFamily="34" charset="0"/>
                <a:cs typeface="Calibri" panose="020F0502020204030204" pitchFamily="34" charset="0"/>
              </a:rPr>
              <a:t>© WIMASU</a:t>
            </a:r>
          </a:p>
        </p:txBody>
      </p:sp>
      <p:pic>
        <p:nvPicPr>
          <p:cNvPr id="2" name="Grafik 1" descr="Ein Bild, das Grafiken, Logo, Text, Schrift enthält.&#10;&#10;KI-generierte Inhalte können fehlerhaft sein.">
            <a:extLst>
              <a:ext uri="{FF2B5EF4-FFF2-40B4-BE49-F238E27FC236}">
                <a16:creationId xmlns:a16="http://schemas.microsoft.com/office/drawing/2014/main" id="{EAE42633-99D4-640C-2106-ADA5D66C8744}"/>
              </a:ext>
            </a:extLst>
          </p:cNvPr>
          <p:cNvPicPr>
            <a:picLocks noChangeAspect="1"/>
          </p:cNvPicPr>
          <p:nvPr userDrawn="1"/>
        </p:nvPicPr>
        <p:blipFill>
          <a:blip r:embed="rId7"/>
          <a:stretch>
            <a:fillRect/>
          </a:stretch>
        </p:blipFill>
        <p:spPr>
          <a:xfrm>
            <a:off x="6111025" y="149823"/>
            <a:ext cx="663262" cy="663262"/>
          </a:xfrm>
          <a:prstGeom prst="rect">
            <a:avLst/>
          </a:prstGeom>
        </p:spPr>
      </p:pic>
    </p:spTree>
    <p:extLst>
      <p:ext uri="{BB962C8B-B14F-4D97-AF65-F5344CB8AC3E}">
        <p14:creationId xmlns:p14="http://schemas.microsoft.com/office/powerpoint/2010/main" val="281963401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3" r:id="rId3"/>
    <p:sldLayoutId id="2147483804" r:id="rId4"/>
    <p:sldLayoutId id="214748380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94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BAB91E0-DDFE-26F7-A2B9-06671C920394}"/>
              </a:ext>
            </a:extLst>
          </p:cNvPr>
          <p:cNvSpPr txBox="1"/>
          <p:nvPr/>
        </p:nvSpPr>
        <p:spPr>
          <a:xfrm>
            <a:off x="294209" y="804124"/>
            <a:ext cx="5902372"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1. Bitte notiere deine Klasse, Alter und dein Geschlecht</a:t>
            </a:r>
          </a:p>
        </p:txBody>
      </p:sp>
      <p:grpSp>
        <p:nvGrpSpPr>
          <p:cNvPr id="14" name="Gruppieren 13">
            <a:extLst>
              <a:ext uri="{FF2B5EF4-FFF2-40B4-BE49-F238E27FC236}">
                <a16:creationId xmlns:a16="http://schemas.microsoft.com/office/drawing/2014/main" id="{83C1D23A-8809-B4B6-0EDD-EFB76EB54F8B}"/>
              </a:ext>
            </a:extLst>
          </p:cNvPr>
          <p:cNvGrpSpPr/>
          <p:nvPr/>
        </p:nvGrpSpPr>
        <p:grpSpPr>
          <a:xfrm>
            <a:off x="296939" y="1104202"/>
            <a:ext cx="5598535" cy="246221"/>
            <a:chOff x="572410" y="2352489"/>
            <a:chExt cx="5598535" cy="246221"/>
          </a:xfrm>
        </p:grpSpPr>
        <p:sp>
          <p:nvSpPr>
            <p:cNvPr id="4" name="Textfeld 3">
              <a:extLst>
                <a:ext uri="{FF2B5EF4-FFF2-40B4-BE49-F238E27FC236}">
                  <a16:creationId xmlns:a16="http://schemas.microsoft.com/office/drawing/2014/main" id="{0E639570-8B4F-7F01-52EE-16E6372FD061}"/>
                </a:ext>
              </a:extLst>
            </p:cNvPr>
            <p:cNvSpPr txBox="1"/>
            <p:nvPr/>
          </p:nvSpPr>
          <p:spPr>
            <a:xfrm>
              <a:off x="572410" y="2352489"/>
              <a:ext cx="729114"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Klasse</a:t>
              </a:r>
            </a:p>
          </p:txBody>
        </p:sp>
        <p:cxnSp>
          <p:nvCxnSpPr>
            <p:cNvPr id="7" name="Gerade Verbindung 6">
              <a:extLst>
                <a:ext uri="{FF2B5EF4-FFF2-40B4-BE49-F238E27FC236}">
                  <a16:creationId xmlns:a16="http://schemas.microsoft.com/office/drawing/2014/main" id="{E111E637-826F-D2A7-3089-4D9ADC4BEFA4}"/>
                </a:ext>
              </a:extLst>
            </p:cNvPr>
            <p:cNvCxnSpPr>
              <a:cxnSpLocks/>
            </p:cNvCxnSpPr>
            <p:nvPr/>
          </p:nvCxnSpPr>
          <p:spPr>
            <a:xfrm>
              <a:off x="1056963" y="2520464"/>
              <a:ext cx="1240799" cy="0"/>
            </a:xfrm>
            <a:prstGeom prst="line">
              <a:avLst/>
            </a:prstGeom>
            <a:ln w="127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9" name="Gerade Verbindung 8">
              <a:extLst>
                <a:ext uri="{FF2B5EF4-FFF2-40B4-BE49-F238E27FC236}">
                  <a16:creationId xmlns:a16="http://schemas.microsoft.com/office/drawing/2014/main" id="{32100F42-2E3D-E8FD-60D5-7C4DA7563CE7}"/>
                </a:ext>
              </a:extLst>
            </p:cNvPr>
            <p:cNvCxnSpPr>
              <a:cxnSpLocks/>
            </p:cNvCxnSpPr>
            <p:nvPr/>
          </p:nvCxnSpPr>
          <p:spPr>
            <a:xfrm>
              <a:off x="2910584" y="2529012"/>
              <a:ext cx="1223113" cy="0"/>
            </a:xfrm>
            <a:prstGeom prst="line">
              <a:avLst/>
            </a:prstGeom>
            <a:ln w="127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F3DC1015-DE9C-3825-24D4-BB7F9D1D2545}"/>
                </a:ext>
              </a:extLst>
            </p:cNvPr>
            <p:cNvCxnSpPr>
              <a:cxnSpLocks/>
            </p:cNvCxnSpPr>
            <p:nvPr/>
          </p:nvCxnSpPr>
          <p:spPr>
            <a:xfrm>
              <a:off x="4947832" y="2533992"/>
              <a:ext cx="1223113" cy="0"/>
            </a:xfrm>
            <a:prstGeom prst="line">
              <a:avLst/>
            </a:prstGeom>
            <a:ln w="127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sp>
        <p:nvSpPr>
          <p:cNvPr id="24" name="Textfeld 23">
            <a:extLst>
              <a:ext uri="{FF2B5EF4-FFF2-40B4-BE49-F238E27FC236}">
                <a16:creationId xmlns:a16="http://schemas.microsoft.com/office/drawing/2014/main" id="{6E896A82-52AC-A885-D56B-3F14F99294D2}"/>
              </a:ext>
            </a:extLst>
          </p:cNvPr>
          <p:cNvSpPr txBox="1"/>
          <p:nvPr/>
        </p:nvSpPr>
        <p:spPr>
          <a:xfrm>
            <a:off x="2232159" y="1114827"/>
            <a:ext cx="729114" cy="246221"/>
          </a:xfrm>
          <a:prstGeom prst="rect">
            <a:avLst/>
          </a:prstGeom>
          <a:noFill/>
        </p:spPr>
        <p:txBody>
          <a:bodyPr wrap="square">
            <a:spAutoFit/>
          </a:bodyPr>
          <a:lstStyle/>
          <a:p>
            <a:r>
              <a:rPr lang="de-DE" sz="1000" dirty="0">
                <a:latin typeface="Calibri" panose="020F0502020204030204" pitchFamily="34" charset="0"/>
                <a:cs typeface="Calibri" panose="020F0502020204030204" pitchFamily="34" charset="0"/>
              </a:rPr>
              <a:t>Alter</a:t>
            </a:r>
          </a:p>
        </p:txBody>
      </p:sp>
      <p:sp>
        <p:nvSpPr>
          <p:cNvPr id="28" name="Textfeld 27">
            <a:extLst>
              <a:ext uri="{FF2B5EF4-FFF2-40B4-BE49-F238E27FC236}">
                <a16:creationId xmlns:a16="http://schemas.microsoft.com/office/drawing/2014/main" id="{BAE6CB51-1097-A201-9F8A-36AC14030610}"/>
              </a:ext>
            </a:extLst>
          </p:cNvPr>
          <p:cNvSpPr txBox="1"/>
          <p:nvPr/>
        </p:nvSpPr>
        <p:spPr>
          <a:xfrm>
            <a:off x="3965362" y="1107785"/>
            <a:ext cx="990402" cy="246221"/>
          </a:xfrm>
          <a:prstGeom prst="rect">
            <a:avLst/>
          </a:prstGeom>
          <a:noFill/>
        </p:spPr>
        <p:txBody>
          <a:bodyPr wrap="square">
            <a:spAutoFit/>
          </a:bodyPr>
          <a:lstStyle/>
          <a:p>
            <a:r>
              <a:rPr lang="de-DE" sz="1000" dirty="0">
                <a:latin typeface="Calibri" panose="020F0502020204030204" pitchFamily="34" charset="0"/>
                <a:cs typeface="Calibri" panose="020F0502020204030204" pitchFamily="34" charset="0"/>
              </a:rPr>
              <a:t>Geschlecht</a:t>
            </a:r>
          </a:p>
        </p:txBody>
      </p:sp>
      <p:sp>
        <p:nvSpPr>
          <p:cNvPr id="53" name="Abgerundetes Rechteck 52">
            <a:extLst>
              <a:ext uri="{FF2B5EF4-FFF2-40B4-BE49-F238E27FC236}">
                <a16:creationId xmlns:a16="http://schemas.microsoft.com/office/drawing/2014/main" id="{D7D59F5F-F260-3AD0-9101-187FE5530C13}"/>
              </a:ext>
            </a:extLst>
          </p:cNvPr>
          <p:cNvSpPr/>
          <p:nvPr/>
        </p:nvSpPr>
        <p:spPr>
          <a:xfrm>
            <a:off x="1144132" y="2963180"/>
            <a:ext cx="5282940" cy="558017"/>
          </a:xfrm>
          <a:prstGeom prst="roundRect">
            <a:avLst/>
          </a:prstGeom>
          <a:solidFill>
            <a:schemeClr val="bg1">
              <a:lumMod val="95000"/>
            </a:schemeClr>
          </a:solidFill>
          <a:ln w="19050">
            <a:solidFill>
              <a:schemeClr val="tx1">
                <a:lumMod val="85000"/>
                <a:lumOff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Abgerundetes Rechteck 72">
            <a:extLst>
              <a:ext uri="{FF2B5EF4-FFF2-40B4-BE49-F238E27FC236}">
                <a16:creationId xmlns:a16="http://schemas.microsoft.com/office/drawing/2014/main" id="{BE93A9DF-586E-5D54-FD88-1B35C5D909CD}"/>
              </a:ext>
            </a:extLst>
          </p:cNvPr>
          <p:cNvSpPr/>
          <p:nvPr/>
        </p:nvSpPr>
        <p:spPr>
          <a:xfrm>
            <a:off x="1356343" y="219917"/>
            <a:ext cx="4609849" cy="499773"/>
          </a:xfrm>
          <a:prstGeom prst="roundRect">
            <a:avLst>
              <a:gd name="adj" fmla="val 50000"/>
            </a:avLst>
          </a:prstGeom>
          <a:solidFill>
            <a:srgbClr val="F3F4F7"/>
          </a:solidFill>
          <a:ln>
            <a:no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r>
              <a:rPr lang="de-DE" sz="2400" b="1" dirty="0">
                <a:solidFill>
                  <a:srgbClr val="2F9E97"/>
                </a:solidFill>
                <a:latin typeface="Calibri" panose="020F0502020204030204" pitchFamily="34" charset="0"/>
              </a:rPr>
              <a:t>MEINE PERSÖNLICHE HIT – LISTE</a:t>
            </a:r>
          </a:p>
        </p:txBody>
      </p:sp>
      <p:graphicFrame>
        <p:nvGraphicFramePr>
          <p:cNvPr id="12" name="Tabelle 11">
            <a:extLst>
              <a:ext uri="{FF2B5EF4-FFF2-40B4-BE49-F238E27FC236}">
                <a16:creationId xmlns:a16="http://schemas.microsoft.com/office/drawing/2014/main" id="{7A1C02F8-2D39-FEB5-58E6-CE4E9D614D54}"/>
              </a:ext>
            </a:extLst>
          </p:cNvPr>
          <p:cNvGraphicFramePr>
            <a:graphicFrameLocks noGrp="1"/>
          </p:cNvGraphicFramePr>
          <p:nvPr>
            <p:extLst>
              <p:ext uri="{D42A27DB-BD31-4B8C-83A1-F6EECF244321}">
                <p14:modId xmlns:p14="http://schemas.microsoft.com/office/powerpoint/2010/main" val="978395997"/>
              </p:ext>
            </p:extLst>
          </p:nvPr>
        </p:nvGraphicFramePr>
        <p:xfrm>
          <a:off x="308402" y="8064504"/>
          <a:ext cx="6118670" cy="1334133"/>
        </p:xfrm>
        <a:graphic>
          <a:graphicData uri="http://schemas.openxmlformats.org/drawingml/2006/table">
            <a:tbl>
              <a:tblPr firstRow="1" bandRow="1">
                <a:tableStyleId>{5C22544A-7EE6-4342-B048-85BDC9FD1C3A}</a:tableStyleId>
              </a:tblPr>
              <a:tblGrid>
                <a:gridCol w="1223734">
                  <a:extLst>
                    <a:ext uri="{9D8B030D-6E8A-4147-A177-3AD203B41FA5}">
                      <a16:colId xmlns:a16="http://schemas.microsoft.com/office/drawing/2014/main" val="269324461"/>
                    </a:ext>
                  </a:extLst>
                </a:gridCol>
                <a:gridCol w="1223734">
                  <a:extLst>
                    <a:ext uri="{9D8B030D-6E8A-4147-A177-3AD203B41FA5}">
                      <a16:colId xmlns:a16="http://schemas.microsoft.com/office/drawing/2014/main" val="3974085882"/>
                    </a:ext>
                  </a:extLst>
                </a:gridCol>
                <a:gridCol w="1223734">
                  <a:extLst>
                    <a:ext uri="{9D8B030D-6E8A-4147-A177-3AD203B41FA5}">
                      <a16:colId xmlns:a16="http://schemas.microsoft.com/office/drawing/2014/main" val="3713102583"/>
                    </a:ext>
                  </a:extLst>
                </a:gridCol>
                <a:gridCol w="1223734">
                  <a:extLst>
                    <a:ext uri="{9D8B030D-6E8A-4147-A177-3AD203B41FA5}">
                      <a16:colId xmlns:a16="http://schemas.microsoft.com/office/drawing/2014/main" val="56211635"/>
                    </a:ext>
                  </a:extLst>
                </a:gridCol>
                <a:gridCol w="1223734">
                  <a:extLst>
                    <a:ext uri="{9D8B030D-6E8A-4147-A177-3AD203B41FA5}">
                      <a16:colId xmlns:a16="http://schemas.microsoft.com/office/drawing/2014/main" val="697309409"/>
                    </a:ext>
                  </a:extLst>
                </a:gridCol>
              </a:tblGrid>
              <a:tr h="241109">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Sprint</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Tanzen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Kasten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Balancieren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Basketball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3321415"/>
                  </a:ext>
                </a:extLst>
              </a:tr>
              <a:tr h="248771">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Ausdauerlauf</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Rollbrett fahren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Bock</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Fitness</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Fußball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7083657"/>
                  </a:ext>
                </a:extLst>
              </a:tr>
              <a:tr h="248771">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Hindernislauf</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Fahrrad fahren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Boden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Seilspringen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Handball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56760559"/>
                  </a:ext>
                </a:extLst>
              </a:tr>
              <a:tr h="250676">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Weitsprung</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Schwimmen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Reck</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Fangspiele</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Volleyball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6966766"/>
                  </a:ext>
                </a:extLst>
              </a:tr>
              <a:tr h="344806">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Hochsprung</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Ballweitwurf</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Barren</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Hockey</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Kleine Spiele </a:t>
                      </a:r>
                      <a:r>
                        <a:rPr lang="de-DE" sz="800" b="0" i="0" dirty="0">
                          <a:solidFill>
                            <a:schemeClr val="tx1">
                              <a:lumMod val="95000"/>
                              <a:lumOff val="5000"/>
                            </a:schemeClr>
                          </a:solidFill>
                          <a:latin typeface="Calibri" panose="020F0502020204030204" pitchFamily="34" charset="0"/>
                          <a:cs typeface="Calibri" panose="020F0502020204030204" pitchFamily="34" charset="0"/>
                        </a:rPr>
                        <a:t>(Zombieball …)</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475222"/>
                  </a:ext>
                </a:extLst>
              </a:tr>
            </a:tbl>
          </a:graphicData>
        </a:graphic>
      </p:graphicFrame>
      <p:sp>
        <p:nvSpPr>
          <p:cNvPr id="10" name="Textfeld 9">
            <a:extLst>
              <a:ext uri="{FF2B5EF4-FFF2-40B4-BE49-F238E27FC236}">
                <a16:creationId xmlns:a16="http://schemas.microsoft.com/office/drawing/2014/main" id="{CF265761-D13B-3A47-B831-27EC61DC9D33}"/>
              </a:ext>
            </a:extLst>
          </p:cNvPr>
          <p:cNvSpPr txBox="1"/>
          <p:nvPr/>
        </p:nvSpPr>
        <p:spPr>
          <a:xfrm>
            <a:off x="306994" y="1407603"/>
            <a:ext cx="6413078" cy="1477328"/>
          </a:xfrm>
          <a:prstGeom prst="rect">
            <a:avLst/>
          </a:prstGeom>
          <a:noFill/>
        </p:spPr>
        <p:txBody>
          <a:bodyPr wrap="square">
            <a:spAutoFit/>
          </a:bodyPr>
          <a:lstStyle/>
          <a:p>
            <a:r>
              <a:rPr lang="de-DE" sz="1000" dirty="0">
                <a:latin typeface="Calibri" panose="020F0502020204030204" pitchFamily="34" charset="0"/>
                <a:cs typeface="Calibri" panose="020F0502020204030204" pitchFamily="34" charset="0"/>
              </a:rPr>
              <a:t>Im neuen Schuljahr bin ich Deine neue Sportlehrkraft. Wir haben uns im Sportunterricht noch nicht kennengelernt. </a:t>
            </a:r>
          </a:p>
          <a:p>
            <a:r>
              <a:rPr lang="de-DE" sz="1000" dirty="0">
                <a:latin typeface="Calibri" panose="020F0502020204030204" pitchFamily="34" charset="0"/>
                <a:cs typeface="Calibri" panose="020F0502020204030204" pitchFamily="34" charset="0"/>
              </a:rPr>
              <a:t>Um Dein Interesse am Sportunterricht besser einschätzen zu können, benötige ich Deine Unterstützung!</a:t>
            </a:r>
          </a:p>
          <a:p>
            <a:endParaRPr lang="de-DE" sz="1000" b="1" dirty="0">
              <a:latin typeface="Calibri" panose="020F0502020204030204" pitchFamily="34" charset="0"/>
              <a:cs typeface="Calibri" panose="020F0502020204030204" pitchFamily="34" charset="0"/>
            </a:endParaRPr>
          </a:p>
          <a:p>
            <a:r>
              <a:rPr lang="de-DE" sz="1000" b="1" dirty="0">
                <a:latin typeface="Calibri" panose="020F0502020204030204" pitchFamily="34" charset="0"/>
                <a:cs typeface="Calibri" panose="020F0502020204030204" pitchFamily="34" charset="0"/>
              </a:rPr>
              <a:t>ABLAUF</a:t>
            </a:r>
            <a:r>
              <a:rPr lang="de-DE" sz="1000" dirty="0">
                <a:latin typeface="Calibri" panose="020F0502020204030204" pitchFamily="34" charset="0"/>
                <a:cs typeface="Calibri" panose="020F0502020204030204" pitchFamily="34" charset="0"/>
              </a:rPr>
              <a:t>: Trage zuerst deine </a:t>
            </a:r>
            <a:r>
              <a:rPr lang="de-DE" sz="1000" b="1" dirty="0">
                <a:latin typeface="Calibri" panose="020F0502020204030204" pitchFamily="34" charset="0"/>
                <a:cs typeface="Calibri" panose="020F0502020204030204" pitchFamily="34" charset="0"/>
              </a:rPr>
              <a:t>Lieblingssportart</a:t>
            </a:r>
            <a:r>
              <a:rPr lang="de-DE" sz="1000" dirty="0">
                <a:latin typeface="Calibri" panose="020F0502020204030204" pitchFamily="34" charset="0"/>
                <a:cs typeface="Calibri" panose="020F0502020204030204" pitchFamily="34" charset="0"/>
              </a:rPr>
              <a:t> ein. Dann trägst du ganz unten deine </a:t>
            </a:r>
            <a:r>
              <a:rPr lang="de-DE" sz="1000" b="1" dirty="0">
                <a:latin typeface="Calibri" panose="020F0502020204030204" pitchFamily="34" charset="0"/>
                <a:cs typeface="Calibri" panose="020F0502020204030204" pitchFamily="34" charset="0"/>
              </a:rPr>
              <a:t>Horrorsportart</a:t>
            </a:r>
            <a:r>
              <a:rPr lang="de-DE" sz="1000" dirty="0">
                <a:latin typeface="Calibri" panose="020F0502020204030204" pitchFamily="34" charset="0"/>
                <a:cs typeface="Calibri" panose="020F0502020204030204" pitchFamily="34" charset="0"/>
              </a:rPr>
              <a:t> ein. Eine neutrale Sportart ist eine, die du weder am liebst noch am wenigsten magst. </a:t>
            </a:r>
          </a:p>
          <a:p>
            <a:r>
              <a:rPr lang="de-DE" sz="1000" dirty="0">
                <a:latin typeface="Calibri" panose="020F0502020204030204" pitchFamily="34" charset="0"/>
                <a:cs typeface="Calibri" panose="020F0502020204030204" pitchFamily="34" charset="0"/>
              </a:rPr>
              <a:t>Bitte fülle deine Sportarten vollständig und wahrheitsgemäß aus.  So kann ich erkennen, wie stark Du am Sportunterricht interessiert bist! Vielen Dank für deine Mitarbeit. </a:t>
            </a:r>
          </a:p>
          <a:p>
            <a:endParaRPr lang="de-DE" sz="1000" dirty="0">
              <a:latin typeface="Calibri" panose="020F0502020204030204" pitchFamily="34" charset="0"/>
              <a:cs typeface="Calibri" panose="020F0502020204030204" pitchFamily="34" charset="0"/>
            </a:endParaRPr>
          </a:p>
          <a:p>
            <a:endParaRPr lang="de-DE" sz="1000" dirty="0">
              <a:latin typeface="Calibri" panose="020F0502020204030204" pitchFamily="34" charset="0"/>
              <a:cs typeface="Calibri" panose="020F0502020204030204" pitchFamily="34" charset="0"/>
            </a:endParaRPr>
          </a:p>
        </p:txBody>
      </p:sp>
      <p:sp>
        <p:nvSpPr>
          <p:cNvPr id="29" name="Abgerundetes Rechteck 28">
            <a:extLst>
              <a:ext uri="{FF2B5EF4-FFF2-40B4-BE49-F238E27FC236}">
                <a16:creationId xmlns:a16="http://schemas.microsoft.com/office/drawing/2014/main" id="{A1A43261-90F9-A009-2188-34F136B9BF0E}"/>
              </a:ext>
            </a:extLst>
          </p:cNvPr>
          <p:cNvSpPr/>
          <p:nvPr/>
        </p:nvSpPr>
        <p:spPr>
          <a:xfrm>
            <a:off x="1144130" y="4953949"/>
            <a:ext cx="4223935" cy="558017"/>
          </a:xfrm>
          <a:prstGeom prst="roundRect">
            <a:avLst/>
          </a:prstGeom>
          <a:solidFill>
            <a:schemeClr val="bg1">
              <a:lumMod val="95000"/>
            </a:schemeClr>
          </a:solidFill>
          <a:ln w="19050">
            <a:solidFill>
              <a:schemeClr val="tx1">
                <a:lumMod val="85000"/>
                <a:lumOff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 name="Grafik 69">
            <a:extLst>
              <a:ext uri="{FF2B5EF4-FFF2-40B4-BE49-F238E27FC236}">
                <a16:creationId xmlns:a16="http://schemas.microsoft.com/office/drawing/2014/main" id="{51BA239C-6FC6-2156-B8C1-9EE0FC28CDCD}"/>
              </a:ext>
            </a:extLst>
          </p:cNvPr>
          <p:cNvPicPr>
            <a:picLocks noChangeAspect="1"/>
          </p:cNvPicPr>
          <p:nvPr/>
        </p:nvPicPr>
        <p:blipFill>
          <a:blip r:embed="rId2"/>
          <a:srcRect l="36287" t="18512" r="35021" b="18237"/>
          <a:stretch>
            <a:fillRect/>
          </a:stretch>
        </p:blipFill>
        <p:spPr>
          <a:xfrm>
            <a:off x="709876" y="5052339"/>
            <a:ext cx="320571" cy="320600"/>
          </a:xfrm>
          <a:prstGeom prst="rect">
            <a:avLst/>
          </a:prstGeom>
        </p:spPr>
      </p:pic>
      <p:pic>
        <p:nvPicPr>
          <p:cNvPr id="71" name="Grafik 70">
            <a:extLst>
              <a:ext uri="{FF2B5EF4-FFF2-40B4-BE49-F238E27FC236}">
                <a16:creationId xmlns:a16="http://schemas.microsoft.com/office/drawing/2014/main" id="{01F3721D-A581-9ADA-04BB-8BE2C19BC562}"/>
              </a:ext>
            </a:extLst>
          </p:cNvPr>
          <p:cNvPicPr>
            <a:picLocks noChangeAspect="1"/>
          </p:cNvPicPr>
          <p:nvPr/>
        </p:nvPicPr>
        <p:blipFill>
          <a:blip r:embed="rId2"/>
          <a:srcRect l="65190" t="18203" r="4431" b="17550"/>
          <a:stretch>
            <a:fillRect/>
          </a:stretch>
        </p:blipFill>
        <p:spPr>
          <a:xfrm>
            <a:off x="684258" y="7062030"/>
            <a:ext cx="339428" cy="325645"/>
          </a:xfrm>
          <a:prstGeom prst="rect">
            <a:avLst/>
          </a:prstGeom>
        </p:spPr>
      </p:pic>
      <p:pic>
        <p:nvPicPr>
          <p:cNvPr id="72" name="Grafik 71">
            <a:extLst>
              <a:ext uri="{FF2B5EF4-FFF2-40B4-BE49-F238E27FC236}">
                <a16:creationId xmlns:a16="http://schemas.microsoft.com/office/drawing/2014/main" id="{30677045-E464-9545-CF27-DC2EE9816E90}"/>
              </a:ext>
            </a:extLst>
          </p:cNvPr>
          <p:cNvPicPr>
            <a:picLocks noChangeAspect="1"/>
          </p:cNvPicPr>
          <p:nvPr/>
        </p:nvPicPr>
        <p:blipFill>
          <a:blip r:embed="rId2"/>
          <a:srcRect l="4093" t="16806" r="64388" b="15545"/>
          <a:stretch>
            <a:fillRect/>
          </a:stretch>
        </p:blipFill>
        <p:spPr>
          <a:xfrm>
            <a:off x="700732" y="3041735"/>
            <a:ext cx="352158" cy="342888"/>
          </a:xfrm>
          <a:prstGeom prst="rect">
            <a:avLst/>
          </a:prstGeom>
        </p:spPr>
      </p:pic>
      <p:sp>
        <p:nvSpPr>
          <p:cNvPr id="43" name="Abgerundetes Rechteck 42">
            <a:extLst>
              <a:ext uri="{FF2B5EF4-FFF2-40B4-BE49-F238E27FC236}">
                <a16:creationId xmlns:a16="http://schemas.microsoft.com/office/drawing/2014/main" id="{E9134C44-764E-823B-47D2-E046910B37E7}"/>
              </a:ext>
            </a:extLst>
          </p:cNvPr>
          <p:cNvSpPr/>
          <p:nvPr/>
        </p:nvSpPr>
        <p:spPr>
          <a:xfrm>
            <a:off x="1144135" y="5570969"/>
            <a:ext cx="3696804"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0D507F77-CDCD-D44D-8913-93C2BE78A570}"/>
              </a:ext>
            </a:extLst>
          </p:cNvPr>
          <p:cNvSpPr/>
          <p:nvPr/>
        </p:nvSpPr>
        <p:spPr>
          <a:xfrm>
            <a:off x="1144135" y="6243054"/>
            <a:ext cx="3696804"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bgerundetes Rechteck 2">
            <a:extLst>
              <a:ext uri="{FF2B5EF4-FFF2-40B4-BE49-F238E27FC236}">
                <a16:creationId xmlns:a16="http://schemas.microsoft.com/office/drawing/2014/main" id="{BCB2A291-38A4-B37D-D744-10CD57642E65}"/>
              </a:ext>
            </a:extLst>
          </p:cNvPr>
          <p:cNvSpPr/>
          <p:nvPr/>
        </p:nvSpPr>
        <p:spPr>
          <a:xfrm>
            <a:off x="1144134" y="3589422"/>
            <a:ext cx="4751340"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a:extLst>
              <a:ext uri="{FF2B5EF4-FFF2-40B4-BE49-F238E27FC236}">
                <a16:creationId xmlns:a16="http://schemas.microsoft.com/office/drawing/2014/main" id="{974F787E-4FC9-3418-4CBE-374A22A9A1B1}"/>
              </a:ext>
            </a:extLst>
          </p:cNvPr>
          <p:cNvSpPr/>
          <p:nvPr/>
        </p:nvSpPr>
        <p:spPr>
          <a:xfrm>
            <a:off x="1144134" y="4268321"/>
            <a:ext cx="4751340"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7A1D85C-9615-0488-9F20-7CA3F7967A67}"/>
              </a:ext>
            </a:extLst>
          </p:cNvPr>
          <p:cNvSpPr txBox="1"/>
          <p:nvPr/>
        </p:nvSpPr>
        <p:spPr>
          <a:xfrm>
            <a:off x="411389" y="3013124"/>
            <a:ext cx="273016" cy="400110"/>
          </a:xfrm>
          <a:prstGeom prst="rect">
            <a:avLst/>
          </a:prstGeom>
          <a:noFill/>
        </p:spPr>
        <p:txBody>
          <a:bodyPr wrap="square" rtlCol="0">
            <a:spAutoFit/>
          </a:bodyPr>
          <a:lstStyle/>
          <a:p>
            <a:r>
              <a:rPr lang="de-DE" sz="2000" b="1" dirty="0">
                <a:solidFill>
                  <a:srgbClr val="2F9E97"/>
                </a:solidFill>
                <a:latin typeface="Calibri" panose="020F0502020204030204" pitchFamily="34" charset="0"/>
                <a:cs typeface="Calibri" panose="020F0502020204030204" pitchFamily="34" charset="0"/>
              </a:rPr>
              <a:t>1</a:t>
            </a:r>
          </a:p>
        </p:txBody>
      </p:sp>
      <p:sp>
        <p:nvSpPr>
          <p:cNvPr id="11" name="Textfeld 10">
            <a:extLst>
              <a:ext uri="{FF2B5EF4-FFF2-40B4-BE49-F238E27FC236}">
                <a16:creationId xmlns:a16="http://schemas.microsoft.com/office/drawing/2014/main" id="{42E43356-0382-0880-5957-D9F4BCD48796}"/>
              </a:ext>
            </a:extLst>
          </p:cNvPr>
          <p:cNvSpPr txBox="1"/>
          <p:nvPr/>
        </p:nvSpPr>
        <p:spPr>
          <a:xfrm>
            <a:off x="411389" y="3685072"/>
            <a:ext cx="273016" cy="400110"/>
          </a:xfrm>
          <a:prstGeom prst="rect">
            <a:avLst/>
          </a:prstGeom>
          <a:noFill/>
        </p:spPr>
        <p:txBody>
          <a:bodyPr wrap="square" rtlCol="0">
            <a:spAutoFit/>
          </a:bodyPr>
          <a:lstStyle/>
          <a:p>
            <a:r>
              <a:rPr lang="de-DE" sz="2000" b="1" dirty="0">
                <a:solidFill>
                  <a:srgbClr val="2F9E97">
                    <a:alpha val="90000"/>
                  </a:srgbClr>
                </a:solidFill>
                <a:latin typeface="Calibri" panose="020F0502020204030204" pitchFamily="34" charset="0"/>
                <a:cs typeface="Calibri" panose="020F0502020204030204" pitchFamily="34" charset="0"/>
              </a:rPr>
              <a:t>2</a:t>
            </a:r>
          </a:p>
        </p:txBody>
      </p:sp>
      <p:sp>
        <p:nvSpPr>
          <p:cNvPr id="13" name="Textfeld 12">
            <a:extLst>
              <a:ext uri="{FF2B5EF4-FFF2-40B4-BE49-F238E27FC236}">
                <a16:creationId xmlns:a16="http://schemas.microsoft.com/office/drawing/2014/main" id="{FED020A0-12A9-041B-B4B8-482615DECD58}"/>
              </a:ext>
            </a:extLst>
          </p:cNvPr>
          <p:cNvSpPr txBox="1"/>
          <p:nvPr/>
        </p:nvSpPr>
        <p:spPr>
          <a:xfrm>
            <a:off x="411389" y="4395967"/>
            <a:ext cx="273016" cy="400110"/>
          </a:xfrm>
          <a:prstGeom prst="rect">
            <a:avLst/>
          </a:prstGeom>
          <a:noFill/>
        </p:spPr>
        <p:txBody>
          <a:bodyPr wrap="square" rtlCol="0">
            <a:spAutoFit/>
          </a:bodyPr>
          <a:lstStyle/>
          <a:p>
            <a:r>
              <a:rPr lang="de-DE" sz="2000" b="1" dirty="0">
                <a:solidFill>
                  <a:srgbClr val="2F9E97">
                    <a:alpha val="80000"/>
                  </a:srgbClr>
                </a:solidFill>
                <a:latin typeface="Calibri" panose="020F0502020204030204" pitchFamily="34" charset="0"/>
                <a:cs typeface="Calibri" panose="020F0502020204030204" pitchFamily="34" charset="0"/>
              </a:rPr>
              <a:t>3</a:t>
            </a:r>
          </a:p>
        </p:txBody>
      </p:sp>
      <p:sp>
        <p:nvSpPr>
          <p:cNvPr id="15" name="Textfeld 14">
            <a:extLst>
              <a:ext uri="{FF2B5EF4-FFF2-40B4-BE49-F238E27FC236}">
                <a16:creationId xmlns:a16="http://schemas.microsoft.com/office/drawing/2014/main" id="{07103E05-BEC6-DFE4-805C-6F6A352F30CF}"/>
              </a:ext>
            </a:extLst>
          </p:cNvPr>
          <p:cNvSpPr txBox="1"/>
          <p:nvPr/>
        </p:nvSpPr>
        <p:spPr>
          <a:xfrm>
            <a:off x="411389" y="5005658"/>
            <a:ext cx="273016" cy="400110"/>
          </a:xfrm>
          <a:prstGeom prst="rect">
            <a:avLst/>
          </a:prstGeom>
          <a:noFill/>
        </p:spPr>
        <p:txBody>
          <a:bodyPr wrap="square" rtlCol="0">
            <a:spAutoFit/>
          </a:bodyPr>
          <a:lstStyle/>
          <a:p>
            <a:r>
              <a:rPr lang="de-DE" sz="2000" b="1" dirty="0">
                <a:solidFill>
                  <a:srgbClr val="2F9E97">
                    <a:alpha val="70000"/>
                  </a:srgbClr>
                </a:solidFill>
                <a:latin typeface="Calibri" panose="020F0502020204030204" pitchFamily="34" charset="0"/>
                <a:cs typeface="Calibri" panose="020F0502020204030204" pitchFamily="34" charset="0"/>
              </a:rPr>
              <a:t>4</a:t>
            </a:r>
          </a:p>
        </p:txBody>
      </p:sp>
      <p:sp>
        <p:nvSpPr>
          <p:cNvPr id="16" name="Textfeld 15">
            <a:extLst>
              <a:ext uri="{FF2B5EF4-FFF2-40B4-BE49-F238E27FC236}">
                <a16:creationId xmlns:a16="http://schemas.microsoft.com/office/drawing/2014/main" id="{A2D4CB09-E3AC-9565-8534-4ED52F78D340}"/>
              </a:ext>
            </a:extLst>
          </p:cNvPr>
          <p:cNvSpPr txBox="1"/>
          <p:nvPr/>
        </p:nvSpPr>
        <p:spPr>
          <a:xfrm>
            <a:off x="393005" y="5668362"/>
            <a:ext cx="273016" cy="400110"/>
          </a:xfrm>
          <a:prstGeom prst="rect">
            <a:avLst/>
          </a:prstGeom>
          <a:noFill/>
        </p:spPr>
        <p:txBody>
          <a:bodyPr wrap="square" rtlCol="0">
            <a:spAutoFit/>
          </a:bodyPr>
          <a:lstStyle/>
          <a:p>
            <a:r>
              <a:rPr lang="de-DE" sz="2000" b="1" dirty="0">
                <a:solidFill>
                  <a:srgbClr val="2F9E97">
                    <a:alpha val="60000"/>
                  </a:srgbClr>
                </a:solidFill>
                <a:latin typeface="Calibri" panose="020F0502020204030204" pitchFamily="34" charset="0"/>
                <a:cs typeface="Calibri" panose="020F0502020204030204" pitchFamily="34" charset="0"/>
              </a:rPr>
              <a:t>5</a:t>
            </a:r>
          </a:p>
        </p:txBody>
      </p:sp>
      <p:sp>
        <p:nvSpPr>
          <p:cNvPr id="17" name="Textfeld 16">
            <a:extLst>
              <a:ext uri="{FF2B5EF4-FFF2-40B4-BE49-F238E27FC236}">
                <a16:creationId xmlns:a16="http://schemas.microsoft.com/office/drawing/2014/main" id="{6D085744-2996-9265-AE4B-4FB22FF9FEE4}"/>
              </a:ext>
            </a:extLst>
          </p:cNvPr>
          <p:cNvSpPr txBox="1"/>
          <p:nvPr/>
        </p:nvSpPr>
        <p:spPr>
          <a:xfrm>
            <a:off x="393005" y="6347405"/>
            <a:ext cx="273016" cy="400110"/>
          </a:xfrm>
          <a:prstGeom prst="rect">
            <a:avLst/>
          </a:prstGeom>
          <a:noFill/>
        </p:spPr>
        <p:txBody>
          <a:bodyPr wrap="square" rtlCol="0">
            <a:spAutoFit/>
          </a:bodyPr>
          <a:lstStyle/>
          <a:p>
            <a:r>
              <a:rPr lang="de-DE" sz="2000" b="1" dirty="0">
                <a:solidFill>
                  <a:srgbClr val="2F9E97">
                    <a:alpha val="50000"/>
                  </a:srgbClr>
                </a:solidFill>
                <a:latin typeface="Calibri" panose="020F0502020204030204" pitchFamily="34" charset="0"/>
                <a:cs typeface="Calibri" panose="020F0502020204030204" pitchFamily="34" charset="0"/>
              </a:rPr>
              <a:t>6</a:t>
            </a:r>
          </a:p>
        </p:txBody>
      </p:sp>
      <p:sp>
        <p:nvSpPr>
          <p:cNvPr id="18" name="Textfeld 17">
            <a:extLst>
              <a:ext uri="{FF2B5EF4-FFF2-40B4-BE49-F238E27FC236}">
                <a16:creationId xmlns:a16="http://schemas.microsoft.com/office/drawing/2014/main" id="{DE084222-567C-6F22-A10C-485F56A02A29}"/>
              </a:ext>
            </a:extLst>
          </p:cNvPr>
          <p:cNvSpPr txBox="1"/>
          <p:nvPr/>
        </p:nvSpPr>
        <p:spPr>
          <a:xfrm>
            <a:off x="407380" y="7018151"/>
            <a:ext cx="273016" cy="400110"/>
          </a:xfrm>
          <a:prstGeom prst="rect">
            <a:avLst/>
          </a:prstGeom>
          <a:noFill/>
        </p:spPr>
        <p:txBody>
          <a:bodyPr wrap="square" rtlCol="0">
            <a:spAutoFit/>
          </a:bodyPr>
          <a:lstStyle/>
          <a:p>
            <a:r>
              <a:rPr lang="de-DE" sz="2000" b="1" dirty="0">
                <a:solidFill>
                  <a:srgbClr val="2F9E97">
                    <a:alpha val="40000"/>
                  </a:srgbClr>
                </a:solidFill>
                <a:latin typeface="Calibri" panose="020F0502020204030204" pitchFamily="34" charset="0"/>
                <a:cs typeface="Calibri" panose="020F0502020204030204" pitchFamily="34" charset="0"/>
              </a:rPr>
              <a:t>7</a:t>
            </a:r>
          </a:p>
        </p:txBody>
      </p:sp>
      <p:pic>
        <p:nvPicPr>
          <p:cNvPr id="20" name="Grafik 19">
            <a:extLst>
              <a:ext uri="{FF2B5EF4-FFF2-40B4-BE49-F238E27FC236}">
                <a16:creationId xmlns:a16="http://schemas.microsoft.com/office/drawing/2014/main" id="{7507ABFE-EF23-4D1D-F97A-FB53718B2272}"/>
              </a:ext>
            </a:extLst>
          </p:cNvPr>
          <p:cNvPicPr>
            <a:picLocks noChangeAspect="1"/>
          </p:cNvPicPr>
          <p:nvPr/>
        </p:nvPicPr>
        <p:blipFill>
          <a:blip r:embed="rId2"/>
          <a:srcRect l="4093" t="16806" r="64388" b="15545"/>
          <a:stretch>
            <a:fillRect/>
          </a:stretch>
        </p:blipFill>
        <p:spPr>
          <a:xfrm>
            <a:off x="700732" y="3725445"/>
            <a:ext cx="352158" cy="342888"/>
          </a:xfrm>
          <a:prstGeom prst="rect">
            <a:avLst/>
          </a:prstGeom>
        </p:spPr>
      </p:pic>
      <p:pic>
        <p:nvPicPr>
          <p:cNvPr id="21" name="Grafik 20">
            <a:extLst>
              <a:ext uri="{FF2B5EF4-FFF2-40B4-BE49-F238E27FC236}">
                <a16:creationId xmlns:a16="http://schemas.microsoft.com/office/drawing/2014/main" id="{8664821E-5311-EB72-E085-4AE4289EA68D}"/>
              </a:ext>
            </a:extLst>
          </p:cNvPr>
          <p:cNvPicPr>
            <a:picLocks noChangeAspect="1"/>
          </p:cNvPicPr>
          <p:nvPr/>
        </p:nvPicPr>
        <p:blipFill>
          <a:blip r:embed="rId2"/>
          <a:srcRect l="4093" t="16806" r="64388" b="15545"/>
          <a:stretch>
            <a:fillRect/>
          </a:stretch>
        </p:blipFill>
        <p:spPr>
          <a:xfrm>
            <a:off x="700732" y="4436340"/>
            <a:ext cx="352158" cy="342888"/>
          </a:xfrm>
          <a:prstGeom prst="rect">
            <a:avLst/>
          </a:prstGeom>
        </p:spPr>
      </p:pic>
      <p:pic>
        <p:nvPicPr>
          <p:cNvPr id="22" name="Grafik 21">
            <a:extLst>
              <a:ext uri="{FF2B5EF4-FFF2-40B4-BE49-F238E27FC236}">
                <a16:creationId xmlns:a16="http://schemas.microsoft.com/office/drawing/2014/main" id="{2AB17371-81DD-113E-B671-E3D3891FF302}"/>
              </a:ext>
            </a:extLst>
          </p:cNvPr>
          <p:cNvPicPr>
            <a:picLocks noChangeAspect="1"/>
          </p:cNvPicPr>
          <p:nvPr/>
        </p:nvPicPr>
        <p:blipFill>
          <a:blip r:embed="rId2"/>
          <a:srcRect l="36287" t="18512" r="35021" b="18237"/>
          <a:stretch>
            <a:fillRect/>
          </a:stretch>
        </p:blipFill>
        <p:spPr>
          <a:xfrm>
            <a:off x="707820" y="5712290"/>
            <a:ext cx="320571" cy="320600"/>
          </a:xfrm>
          <a:prstGeom prst="rect">
            <a:avLst/>
          </a:prstGeom>
        </p:spPr>
      </p:pic>
      <p:pic>
        <p:nvPicPr>
          <p:cNvPr id="27" name="Grafik 26">
            <a:extLst>
              <a:ext uri="{FF2B5EF4-FFF2-40B4-BE49-F238E27FC236}">
                <a16:creationId xmlns:a16="http://schemas.microsoft.com/office/drawing/2014/main" id="{7E1E8768-3D51-3F2C-C694-2F914ECD32C1}"/>
              </a:ext>
            </a:extLst>
          </p:cNvPr>
          <p:cNvPicPr>
            <a:picLocks noChangeAspect="1"/>
          </p:cNvPicPr>
          <p:nvPr/>
        </p:nvPicPr>
        <p:blipFill>
          <a:blip r:embed="rId2"/>
          <a:srcRect l="36287" t="18512" r="35021" b="18237"/>
          <a:stretch>
            <a:fillRect/>
          </a:stretch>
        </p:blipFill>
        <p:spPr>
          <a:xfrm>
            <a:off x="707820" y="6369562"/>
            <a:ext cx="320571" cy="320600"/>
          </a:xfrm>
          <a:prstGeom prst="rect">
            <a:avLst/>
          </a:prstGeom>
        </p:spPr>
      </p:pic>
      <p:sp>
        <p:nvSpPr>
          <p:cNvPr id="33" name="Abgerundetes Rechteck 32">
            <a:extLst>
              <a:ext uri="{FF2B5EF4-FFF2-40B4-BE49-F238E27FC236}">
                <a16:creationId xmlns:a16="http://schemas.microsoft.com/office/drawing/2014/main" id="{436DF6A9-FB24-4E36-308A-7FDFFFB300BB}"/>
              </a:ext>
            </a:extLst>
          </p:cNvPr>
          <p:cNvSpPr/>
          <p:nvPr/>
        </p:nvSpPr>
        <p:spPr>
          <a:xfrm>
            <a:off x="1144132" y="6941775"/>
            <a:ext cx="3212716" cy="558017"/>
          </a:xfrm>
          <a:prstGeom prst="roundRect">
            <a:avLst/>
          </a:prstGeom>
          <a:solidFill>
            <a:schemeClr val="bg1">
              <a:lumMod val="95000"/>
            </a:schemeClr>
          </a:solidFill>
          <a:ln w="19050">
            <a:solidFill>
              <a:schemeClr val="tx1">
                <a:lumMod val="85000"/>
                <a:lumOff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02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FC01738E-2711-DD11-C4F6-12ABF8E857AF}"/>
              </a:ext>
            </a:extLst>
          </p:cNvPr>
          <p:cNvSpPr/>
          <p:nvPr/>
        </p:nvSpPr>
        <p:spPr>
          <a:xfrm>
            <a:off x="636607" y="1581150"/>
            <a:ext cx="5518203" cy="999744"/>
          </a:xfrm>
          <a:prstGeom prst="roundRect">
            <a:avLst>
              <a:gd name="adj" fmla="val 10159"/>
            </a:avLst>
          </a:prstGeom>
          <a:solidFill>
            <a:schemeClr val="bg1">
              <a:lumMod val="95000"/>
            </a:schemeClr>
          </a:solidFill>
          <a:ln w="28575" cmpd="sng">
            <a:noFill/>
            <a:prstDash val="solid"/>
            <a:extLst>
              <a:ext uri="{C807C97D-BFC1-408E-A445-0C87EB9F89A2}">
                <ask:lineSketchStyleProps xmlns:ask="http://schemas.microsoft.com/office/drawing/2018/sketchyshapes" sd="1219033472">
                  <a:custGeom>
                    <a:avLst/>
                    <a:gdLst>
                      <a:gd name="csX0" fmla="*/ 0 w 6204047"/>
                      <a:gd name="csY0" fmla="*/ 121198 h 727176"/>
                      <a:gd name="csX1" fmla="*/ 121198 w 6204047"/>
                      <a:gd name="csY1" fmla="*/ 0 h 727176"/>
                      <a:gd name="csX2" fmla="*/ 657747 w 6204047"/>
                      <a:gd name="csY2" fmla="*/ 0 h 727176"/>
                      <a:gd name="csX3" fmla="*/ 1075062 w 6204047"/>
                      <a:gd name="csY3" fmla="*/ 0 h 727176"/>
                      <a:gd name="csX4" fmla="*/ 1730844 w 6204047"/>
                      <a:gd name="csY4" fmla="*/ 0 h 727176"/>
                      <a:gd name="csX5" fmla="*/ 2207776 w 6204047"/>
                      <a:gd name="csY5" fmla="*/ 0 h 727176"/>
                      <a:gd name="csX6" fmla="*/ 2625091 w 6204047"/>
                      <a:gd name="csY6" fmla="*/ 0 h 727176"/>
                      <a:gd name="csX7" fmla="*/ 3102024 w 6204047"/>
                      <a:gd name="csY7" fmla="*/ 0 h 727176"/>
                      <a:gd name="csX8" fmla="*/ 3757805 w 6204047"/>
                      <a:gd name="csY8" fmla="*/ 0 h 727176"/>
                      <a:gd name="csX9" fmla="*/ 4234737 w 6204047"/>
                      <a:gd name="csY9" fmla="*/ 0 h 727176"/>
                      <a:gd name="csX10" fmla="*/ 4652053 w 6204047"/>
                      <a:gd name="csY10" fmla="*/ 0 h 727176"/>
                      <a:gd name="csX11" fmla="*/ 5128985 w 6204047"/>
                      <a:gd name="csY11" fmla="*/ 0 h 727176"/>
                      <a:gd name="csX12" fmla="*/ 6082849 w 6204047"/>
                      <a:gd name="csY12" fmla="*/ 0 h 727176"/>
                      <a:gd name="csX13" fmla="*/ 6204047 w 6204047"/>
                      <a:gd name="csY13" fmla="*/ 121198 h 727176"/>
                      <a:gd name="csX14" fmla="*/ 6204047 w 6204047"/>
                      <a:gd name="csY14" fmla="*/ 605978 h 727176"/>
                      <a:gd name="csX15" fmla="*/ 6082849 w 6204047"/>
                      <a:gd name="csY15" fmla="*/ 727176 h 727176"/>
                      <a:gd name="csX16" fmla="*/ 5665533 w 6204047"/>
                      <a:gd name="csY16" fmla="*/ 727176 h 727176"/>
                      <a:gd name="csX17" fmla="*/ 5128985 w 6204047"/>
                      <a:gd name="csY17" fmla="*/ 727176 h 727176"/>
                      <a:gd name="csX18" fmla="*/ 4473203 w 6204047"/>
                      <a:gd name="csY18" fmla="*/ 727176 h 727176"/>
                      <a:gd name="csX19" fmla="*/ 3996271 w 6204047"/>
                      <a:gd name="csY19" fmla="*/ 727176 h 727176"/>
                      <a:gd name="csX20" fmla="*/ 3400106 w 6204047"/>
                      <a:gd name="csY20" fmla="*/ 727176 h 727176"/>
                      <a:gd name="csX21" fmla="*/ 2982790 w 6204047"/>
                      <a:gd name="csY21" fmla="*/ 727176 h 727176"/>
                      <a:gd name="csX22" fmla="*/ 2267392 w 6204047"/>
                      <a:gd name="csY22" fmla="*/ 727176 h 727176"/>
                      <a:gd name="csX23" fmla="*/ 1671227 w 6204047"/>
                      <a:gd name="csY23" fmla="*/ 727176 h 727176"/>
                      <a:gd name="csX24" fmla="*/ 955829 w 6204047"/>
                      <a:gd name="csY24" fmla="*/ 727176 h 727176"/>
                      <a:gd name="csX25" fmla="*/ 121198 w 6204047"/>
                      <a:gd name="csY25" fmla="*/ 727176 h 727176"/>
                      <a:gd name="csX26" fmla="*/ 0 w 6204047"/>
                      <a:gd name="csY26" fmla="*/ 605978 h 727176"/>
                      <a:gd name="csX27" fmla="*/ 0 w 6204047"/>
                      <a:gd name="csY27" fmla="*/ 121198 h 7271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6204047" h="727176" fill="none" extrusionOk="0">
                        <a:moveTo>
                          <a:pt x="0" y="121198"/>
                        </a:moveTo>
                        <a:cubicBezTo>
                          <a:pt x="-766" y="38365"/>
                          <a:pt x="60001" y="3615"/>
                          <a:pt x="121198" y="0"/>
                        </a:cubicBezTo>
                        <a:cubicBezTo>
                          <a:pt x="244976" y="-25172"/>
                          <a:pt x="417594" y="20018"/>
                          <a:pt x="657747" y="0"/>
                        </a:cubicBezTo>
                        <a:cubicBezTo>
                          <a:pt x="897900" y="-20018"/>
                          <a:pt x="879561" y="19863"/>
                          <a:pt x="1075062" y="0"/>
                        </a:cubicBezTo>
                        <a:cubicBezTo>
                          <a:pt x="1270564" y="-19863"/>
                          <a:pt x="1411853" y="37323"/>
                          <a:pt x="1730844" y="0"/>
                        </a:cubicBezTo>
                        <a:cubicBezTo>
                          <a:pt x="2049835" y="-37323"/>
                          <a:pt x="1981070" y="36147"/>
                          <a:pt x="2207776" y="0"/>
                        </a:cubicBezTo>
                        <a:cubicBezTo>
                          <a:pt x="2434482" y="-36147"/>
                          <a:pt x="2471612" y="8841"/>
                          <a:pt x="2625091" y="0"/>
                        </a:cubicBezTo>
                        <a:cubicBezTo>
                          <a:pt x="2778571" y="-8841"/>
                          <a:pt x="2913752" y="9843"/>
                          <a:pt x="3102024" y="0"/>
                        </a:cubicBezTo>
                        <a:cubicBezTo>
                          <a:pt x="3290296" y="-9843"/>
                          <a:pt x="3527429" y="29424"/>
                          <a:pt x="3757805" y="0"/>
                        </a:cubicBezTo>
                        <a:cubicBezTo>
                          <a:pt x="3988181" y="-29424"/>
                          <a:pt x="4018041" y="8063"/>
                          <a:pt x="4234737" y="0"/>
                        </a:cubicBezTo>
                        <a:cubicBezTo>
                          <a:pt x="4451433" y="-8063"/>
                          <a:pt x="4471419" y="46191"/>
                          <a:pt x="4652053" y="0"/>
                        </a:cubicBezTo>
                        <a:cubicBezTo>
                          <a:pt x="4832687" y="-46191"/>
                          <a:pt x="4913143" y="34883"/>
                          <a:pt x="5128985" y="0"/>
                        </a:cubicBezTo>
                        <a:cubicBezTo>
                          <a:pt x="5344827" y="-34883"/>
                          <a:pt x="5663146" y="64538"/>
                          <a:pt x="6082849" y="0"/>
                        </a:cubicBezTo>
                        <a:cubicBezTo>
                          <a:pt x="6136745" y="1563"/>
                          <a:pt x="6213280" y="63960"/>
                          <a:pt x="6204047" y="121198"/>
                        </a:cubicBezTo>
                        <a:cubicBezTo>
                          <a:pt x="6250928" y="350157"/>
                          <a:pt x="6198414" y="483922"/>
                          <a:pt x="6204047" y="605978"/>
                        </a:cubicBezTo>
                        <a:cubicBezTo>
                          <a:pt x="6197471" y="661168"/>
                          <a:pt x="6144471" y="729646"/>
                          <a:pt x="6082849" y="727176"/>
                        </a:cubicBezTo>
                        <a:cubicBezTo>
                          <a:pt x="5932357" y="742154"/>
                          <a:pt x="5843779" y="718203"/>
                          <a:pt x="5665533" y="727176"/>
                        </a:cubicBezTo>
                        <a:cubicBezTo>
                          <a:pt x="5487287" y="736149"/>
                          <a:pt x="5374719" y="726710"/>
                          <a:pt x="5128985" y="727176"/>
                        </a:cubicBezTo>
                        <a:cubicBezTo>
                          <a:pt x="4883251" y="727642"/>
                          <a:pt x="4728694" y="673931"/>
                          <a:pt x="4473203" y="727176"/>
                        </a:cubicBezTo>
                        <a:cubicBezTo>
                          <a:pt x="4217712" y="780421"/>
                          <a:pt x="4091949" y="670304"/>
                          <a:pt x="3996271" y="727176"/>
                        </a:cubicBezTo>
                        <a:cubicBezTo>
                          <a:pt x="3900593" y="784048"/>
                          <a:pt x="3641081" y="709527"/>
                          <a:pt x="3400106" y="727176"/>
                        </a:cubicBezTo>
                        <a:cubicBezTo>
                          <a:pt x="3159131" y="744825"/>
                          <a:pt x="3160359" y="721178"/>
                          <a:pt x="2982790" y="727176"/>
                        </a:cubicBezTo>
                        <a:cubicBezTo>
                          <a:pt x="2805221" y="733174"/>
                          <a:pt x="2597675" y="663477"/>
                          <a:pt x="2267392" y="727176"/>
                        </a:cubicBezTo>
                        <a:cubicBezTo>
                          <a:pt x="1937109" y="790875"/>
                          <a:pt x="1804739" y="712168"/>
                          <a:pt x="1671227" y="727176"/>
                        </a:cubicBezTo>
                        <a:cubicBezTo>
                          <a:pt x="1537716" y="742184"/>
                          <a:pt x="1174845" y="723205"/>
                          <a:pt x="955829" y="727176"/>
                        </a:cubicBezTo>
                        <a:cubicBezTo>
                          <a:pt x="736813" y="731147"/>
                          <a:pt x="382943" y="639623"/>
                          <a:pt x="121198" y="727176"/>
                        </a:cubicBezTo>
                        <a:cubicBezTo>
                          <a:pt x="48967" y="721502"/>
                          <a:pt x="1376" y="674022"/>
                          <a:pt x="0" y="605978"/>
                        </a:cubicBezTo>
                        <a:cubicBezTo>
                          <a:pt x="-18494" y="427985"/>
                          <a:pt x="23750" y="248380"/>
                          <a:pt x="0" y="121198"/>
                        </a:cubicBezTo>
                        <a:close/>
                      </a:path>
                      <a:path w="6204047" h="727176" stroke="0" extrusionOk="0">
                        <a:moveTo>
                          <a:pt x="0" y="121198"/>
                        </a:moveTo>
                        <a:cubicBezTo>
                          <a:pt x="-10377" y="47861"/>
                          <a:pt x="48951" y="1993"/>
                          <a:pt x="121198" y="0"/>
                        </a:cubicBezTo>
                        <a:cubicBezTo>
                          <a:pt x="429127" y="-56036"/>
                          <a:pt x="583730" y="56226"/>
                          <a:pt x="836596" y="0"/>
                        </a:cubicBezTo>
                        <a:cubicBezTo>
                          <a:pt x="1089462" y="-56226"/>
                          <a:pt x="1137713" y="59731"/>
                          <a:pt x="1373145" y="0"/>
                        </a:cubicBezTo>
                        <a:cubicBezTo>
                          <a:pt x="1608577" y="-59731"/>
                          <a:pt x="1713460" y="9617"/>
                          <a:pt x="1850077" y="0"/>
                        </a:cubicBezTo>
                        <a:cubicBezTo>
                          <a:pt x="1986694" y="-9617"/>
                          <a:pt x="2370470" y="23479"/>
                          <a:pt x="2505858" y="0"/>
                        </a:cubicBezTo>
                        <a:cubicBezTo>
                          <a:pt x="2641246" y="-23479"/>
                          <a:pt x="2846138" y="50598"/>
                          <a:pt x="3042407" y="0"/>
                        </a:cubicBezTo>
                        <a:cubicBezTo>
                          <a:pt x="3238676" y="-50598"/>
                          <a:pt x="3496676" y="58801"/>
                          <a:pt x="3757805" y="0"/>
                        </a:cubicBezTo>
                        <a:cubicBezTo>
                          <a:pt x="4018934" y="-58801"/>
                          <a:pt x="4073546" y="30419"/>
                          <a:pt x="4234737" y="0"/>
                        </a:cubicBezTo>
                        <a:cubicBezTo>
                          <a:pt x="4395928" y="-30419"/>
                          <a:pt x="4626795" y="37838"/>
                          <a:pt x="4950135" y="0"/>
                        </a:cubicBezTo>
                        <a:cubicBezTo>
                          <a:pt x="5273475" y="-37838"/>
                          <a:pt x="5161255" y="38163"/>
                          <a:pt x="5367451" y="0"/>
                        </a:cubicBezTo>
                        <a:cubicBezTo>
                          <a:pt x="5573647" y="-38163"/>
                          <a:pt x="5726345" y="31399"/>
                          <a:pt x="6082849" y="0"/>
                        </a:cubicBezTo>
                        <a:cubicBezTo>
                          <a:pt x="6156470" y="9951"/>
                          <a:pt x="6204395" y="57868"/>
                          <a:pt x="6204047" y="121198"/>
                        </a:cubicBezTo>
                        <a:cubicBezTo>
                          <a:pt x="6247194" y="250052"/>
                          <a:pt x="6202335" y="478758"/>
                          <a:pt x="6204047" y="605978"/>
                        </a:cubicBezTo>
                        <a:cubicBezTo>
                          <a:pt x="6212814" y="662030"/>
                          <a:pt x="6144669" y="725198"/>
                          <a:pt x="6082849" y="727176"/>
                        </a:cubicBezTo>
                        <a:cubicBezTo>
                          <a:pt x="5870913" y="740860"/>
                          <a:pt x="5672714" y="656784"/>
                          <a:pt x="5486684" y="727176"/>
                        </a:cubicBezTo>
                        <a:cubicBezTo>
                          <a:pt x="5300654" y="797568"/>
                          <a:pt x="4984140" y="702619"/>
                          <a:pt x="4771286" y="727176"/>
                        </a:cubicBezTo>
                        <a:cubicBezTo>
                          <a:pt x="4558432" y="751733"/>
                          <a:pt x="4395481" y="708954"/>
                          <a:pt x="4175121" y="727176"/>
                        </a:cubicBezTo>
                        <a:cubicBezTo>
                          <a:pt x="3954761" y="745398"/>
                          <a:pt x="3904265" y="677390"/>
                          <a:pt x="3757805" y="727176"/>
                        </a:cubicBezTo>
                        <a:cubicBezTo>
                          <a:pt x="3611345" y="776962"/>
                          <a:pt x="3425026" y="690860"/>
                          <a:pt x="3280873" y="727176"/>
                        </a:cubicBezTo>
                        <a:cubicBezTo>
                          <a:pt x="3136720" y="763492"/>
                          <a:pt x="2919339" y="662918"/>
                          <a:pt x="2565475" y="727176"/>
                        </a:cubicBezTo>
                        <a:cubicBezTo>
                          <a:pt x="2211611" y="791434"/>
                          <a:pt x="2234629" y="722050"/>
                          <a:pt x="1969310" y="727176"/>
                        </a:cubicBezTo>
                        <a:cubicBezTo>
                          <a:pt x="1703991" y="732302"/>
                          <a:pt x="1626518" y="694560"/>
                          <a:pt x="1492378" y="727176"/>
                        </a:cubicBezTo>
                        <a:cubicBezTo>
                          <a:pt x="1358238" y="759792"/>
                          <a:pt x="1191499" y="725301"/>
                          <a:pt x="896213" y="727176"/>
                        </a:cubicBezTo>
                        <a:cubicBezTo>
                          <a:pt x="600928" y="729051"/>
                          <a:pt x="429359" y="681270"/>
                          <a:pt x="121198" y="727176"/>
                        </a:cubicBezTo>
                        <a:cubicBezTo>
                          <a:pt x="55684" y="722804"/>
                          <a:pt x="8383" y="681978"/>
                          <a:pt x="0" y="605978"/>
                        </a:cubicBezTo>
                        <a:cubicBezTo>
                          <a:pt x="-14178" y="421264"/>
                          <a:pt x="34095" y="261094"/>
                          <a:pt x="0" y="12119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Abgerundetes Rechteck 1">
            <a:extLst>
              <a:ext uri="{FF2B5EF4-FFF2-40B4-BE49-F238E27FC236}">
                <a16:creationId xmlns:a16="http://schemas.microsoft.com/office/drawing/2014/main" id="{47C17635-8E43-E5D8-7155-5968A82F7666}"/>
              </a:ext>
            </a:extLst>
          </p:cNvPr>
          <p:cNvSpPr/>
          <p:nvPr/>
        </p:nvSpPr>
        <p:spPr>
          <a:xfrm>
            <a:off x="1356343" y="219917"/>
            <a:ext cx="4609849" cy="499773"/>
          </a:xfrm>
          <a:prstGeom prst="roundRect">
            <a:avLst>
              <a:gd name="adj" fmla="val 50000"/>
            </a:avLst>
          </a:prstGeom>
          <a:solidFill>
            <a:srgbClr val="F3F4F7"/>
          </a:solidFill>
          <a:ln>
            <a:no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r>
              <a:rPr lang="de-DE" sz="2400" b="1" dirty="0">
                <a:solidFill>
                  <a:srgbClr val="2F9E97"/>
                </a:solidFill>
                <a:latin typeface="Calibri" panose="020F0502020204030204" pitchFamily="34" charset="0"/>
              </a:rPr>
              <a:t>MEINE PERSÖNLICHE HIT – LISTE</a:t>
            </a:r>
          </a:p>
        </p:txBody>
      </p:sp>
      <p:sp>
        <p:nvSpPr>
          <p:cNvPr id="3" name="Textfeld 2">
            <a:extLst>
              <a:ext uri="{FF2B5EF4-FFF2-40B4-BE49-F238E27FC236}">
                <a16:creationId xmlns:a16="http://schemas.microsoft.com/office/drawing/2014/main" id="{AE5E1230-1E66-31ED-1990-941781D1BBA2}"/>
              </a:ext>
            </a:extLst>
          </p:cNvPr>
          <p:cNvSpPr txBox="1"/>
          <p:nvPr/>
        </p:nvSpPr>
        <p:spPr>
          <a:xfrm>
            <a:off x="739502" y="810055"/>
            <a:ext cx="5415308" cy="2246769"/>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Liebe/</a:t>
            </a:r>
            <a:r>
              <a:rPr lang="de-DE" sz="1400" dirty="0" err="1">
                <a:latin typeface="Calibri" panose="020F0502020204030204" pitchFamily="34" charset="0"/>
                <a:cs typeface="Calibri" panose="020F0502020204030204" pitchFamily="34" charset="0"/>
              </a:rPr>
              <a:t>r</a:t>
            </a:r>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um Deinen Sportunterricht im nächsten Schulhalbjahr besser vorplanen zu können, benötige ich Deine Unterstützung!</a:t>
            </a:r>
          </a:p>
          <a:p>
            <a:r>
              <a:rPr lang="de-DE" sz="1400" dirty="0">
                <a:latin typeface="Calibri" panose="020F0502020204030204" pitchFamily="34" charset="0"/>
                <a:cs typeface="Calibri" panose="020F0502020204030204" pitchFamily="34" charset="0"/>
              </a:rPr>
              <a:t> </a:t>
            </a:r>
          </a:p>
          <a:p>
            <a:r>
              <a:rPr lang="de-DE" sz="1400" i="1" dirty="0">
                <a:latin typeface="Calibri" panose="020F0502020204030204" pitchFamily="34" charset="0"/>
                <a:cs typeface="Calibri" panose="020F0502020204030204" pitchFamily="34" charset="0"/>
              </a:rPr>
              <a:t>Bitte fülle die folgende Tabelle wahrheitsgemäß aus, damit ich sehen kann, für welche Sportarten Du Dich im Sportunterricht besonders interessierst und welche Sportarten Du weniger oder gar nicht magst!</a:t>
            </a:r>
          </a:p>
          <a:p>
            <a:r>
              <a:rPr lang="de-DE" sz="1400" dirty="0">
                <a:latin typeface="Calibri" panose="020F0502020204030204" pitchFamily="34" charset="0"/>
                <a:cs typeface="Calibri" panose="020F0502020204030204" pitchFamily="34" charset="0"/>
              </a:rPr>
              <a:t> </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Herzlichen Dank für Deine Mithilfe. </a:t>
            </a:r>
          </a:p>
        </p:txBody>
      </p:sp>
      <p:graphicFrame>
        <p:nvGraphicFramePr>
          <p:cNvPr id="4" name="Tabelle 3">
            <a:extLst>
              <a:ext uri="{FF2B5EF4-FFF2-40B4-BE49-F238E27FC236}">
                <a16:creationId xmlns:a16="http://schemas.microsoft.com/office/drawing/2014/main" id="{BA186007-40BE-7C4C-1378-0F8491F865FD}"/>
              </a:ext>
            </a:extLst>
          </p:cNvPr>
          <p:cNvGraphicFramePr>
            <a:graphicFrameLocks noGrp="1"/>
          </p:cNvGraphicFramePr>
          <p:nvPr>
            <p:extLst>
              <p:ext uri="{D42A27DB-BD31-4B8C-83A1-F6EECF244321}">
                <p14:modId xmlns:p14="http://schemas.microsoft.com/office/powerpoint/2010/main" val="293244022"/>
              </p:ext>
            </p:extLst>
          </p:nvPr>
        </p:nvGraphicFramePr>
        <p:xfrm>
          <a:off x="911153" y="3160612"/>
          <a:ext cx="5586263" cy="4680258"/>
        </p:xfrm>
        <a:graphic>
          <a:graphicData uri="http://schemas.openxmlformats.org/drawingml/2006/table">
            <a:tbl>
              <a:tblPr firstRow="1" bandRow="1">
                <a:tableStyleId>{5C22544A-7EE6-4342-B048-85BDC9FD1C3A}</a:tableStyleId>
              </a:tblPr>
              <a:tblGrid>
                <a:gridCol w="1108125">
                  <a:extLst>
                    <a:ext uri="{9D8B030D-6E8A-4147-A177-3AD203B41FA5}">
                      <a16:colId xmlns:a16="http://schemas.microsoft.com/office/drawing/2014/main" val="3766699281"/>
                    </a:ext>
                  </a:extLst>
                </a:gridCol>
                <a:gridCol w="4478138">
                  <a:extLst>
                    <a:ext uri="{9D8B030D-6E8A-4147-A177-3AD203B41FA5}">
                      <a16:colId xmlns:a16="http://schemas.microsoft.com/office/drawing/2014/main" val="968523205"/>
                    </a:ext>
                  </a:extLst>
                </a:gridCol>
              </a:tblGrid>
              <a:tr h="941243">
                <a:tc>
                  <a:txBody>
                    <a:bodyPr/>
                    <a:lstStyle/>
                    <a:p>
                      <a:r>
                        <a:rPr lang="de-DE" sz="1200" b="0" i="0" kern="1200" dirty="0">
                          <a:solidFill>
                            <a:schemeClr val="tx1">
                              <a:lumMod val="95000"/>
                              <a:lumOff val="5000"/>
                            </a:schemeClr>
                          </a:solidFill>
                          <a:effectLst/>
                          <a:latin typeface="Calibri" panose="020F0502020204030204" pitchFamily="34" charset="0"/>
                          <a:ea typeface="+mn-ea"/>
                          <a:cs typeface="Calibri" panose="020F0502020204030204" pitchFamily="34" charset="0"/>
                        </a:rPr>
                        <a:t>Das ist meine Lieblings-sportart </a:t>
                      </a:r>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marL="108000" marT="21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3098062"/>
                  </a:ext>
                </a:extLst>
              </a:tr>
              <a:tr h="957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dk1"/>
                          </a:solidFill>
                          <a:effectLst/>
                          <a:latin typeface="Calibri" panose="020F0502020204030204" pitchFamily="34" charset="0"/>
                          <a:ea typeface="+mn-ea"/>
                          <a:cs typeface="Calibri" panose="020F0502020204030204" pitchFamily="34" charset="0"/>
                        </a:rPr>
                        <a:t>Diese Sportart mag ich gern </a:t>
                      </a:r>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marL="108000" marT="28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9912433"/>
                  </a:ext>
                </a:extLst>
              </a:tr>
              <a:tr h="927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dk1"/>
                          </a:solidFill>
                          <a:effectLst/>
                          <a:latin typeface="Calibri" panose="020F0502020204030204" pitchFamily="34" charset="0"/>
                          <a:ea typeface="+mn-ea"/>
                          <a:cs typeface="Calibri" panose="020F0502020204030204" pitchFamily="34" charset="0"/>
                        </a:rPr>
                        <a:t>Diese Sportart geht so für mich </a:t>
                      </a:r>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marL="108000" marT="216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43969801"/>
                  </a:ext>
                </a:extLst>
              </a:tr>
              <a:tr h="927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dk1"/>
                          </a:solidFill>
                          <a:effectLst/>
                          <a:latin typeface="Calibri" panose="020F0502020204030204" pitchFamily="34" charset="0"/>
                          <a:ea typeface="+mn-ea"/>
                          <a:cs typeface="Calibri" panose="020F0502020204030204" pitchFamily="34" charset="0"/>
                        </a:rPr>
                        <a:t>Diese Sportart mag ich nicht </a:t>
                      </a:r>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marL="108000" marT="28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04021"/>
                  </a:ext>
                </a:extLst>
              </a:tr>
              <a:tr h="927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dk1"/>
                          </a:solidFill>
                          <a:effectLst/>
                          <a:latin typeface="Calibri" panose="020F0502020204030204" pitchFamily="34" charset="0"/>
                          <a:ea typeface="+mn-ea"/>
                          <a:cs typeface="Calibri" panose="020F0502020204030204" pitchFamily="34" charset="0"/>
                        </a:rPr>
                        <a:t>Das ist meine Hasssportart </a:t>
                      </a:r>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marL="108000" marT="28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200" b="0" i="0" dirty="0">
                        <a:solidFill>
                          <a:schemeClr val="tx1">
                            <a:lumMod val="95000"/>
                            <a:lumOff val="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1158931"/>
                  </a:ext>
                </a:extLst>
              </a:tr>
            </a:tbl>
          </a:graphicData>
        </a:graphic>
      </p:graphicFrame>
      <p:pic>
        <p:nvPicPr>
          <p:cNvPr id="5" name="Grafik 4">
            <a:extLst>
              <a:ext uri="{FF2B5EF4-FFF2-40B4-BE49-F238E27FC236}">
                <a16:creationId xmlns:a16="http://schemas.microsoft.com/office/drawing/2014/main" id="{94890BA0-9C43-4609-378A-0192FCE813E8}"/>
              </a:ext>
            </a:extLst>
          </p:cNvPr>
          <p:cNvPicPr>
            <a:picLocks noChangeAspect="1"/>
          </p:cNvPicPr>
          <p:nvPr/>
        </p:nvPicPr>
        <p:blipFill>
          <a:blip r:embed="rId2"/>
          <a:srcRect l="36287" t="18512" r="35021" b="18237"/>
          <a:stretch>
            <a:fillRect/>
          </a:stretch>
        </p:blipFill>
        <p:spPr>
          <a:xfrm>
            <a:off x="402490" y="5324139"/>
            <a:ext cx="354387" cy="353203"/>
          </a:xfrm>
          <a:prstGeom prst="rect">
            <a:avLst/>
          </a:prstGeom>
        </p:spPr>
      </p:pic>
      <p:pic>
        <p:nvPicPr>
          <p:cNvPr id="6" name="Grafik 5">
            <a:extLst>
              <a:ext uri="{FF2B5EF4-FFF2-40B4-BE49-F238E27FC236}">
                <a16:creationId xmlns:a16="http://schemas.microsoft.com/office/drawing/2014/main" id="{0694BCB9-2D8F-696D-0502-D62996D9F45D}"/>
              </a:ext>
            </a:extLst>
          </p:cNvPr>
          <p:cNvPicPr>
            <a:picLocks noChangeAspect="1"/>
          </p:cNvPicPr>
          <p:nvPr/>
        </p:nvPicPr>
        <p:blipFill>
          <a:blip r:embed="rId2"/>
          <a:srcRect l="4093" t="16806" r="64388" b="15545"/>
          <a:stretch>
            <a:fillRect/>
          </a:stretch>
        </p:blipFill>
        <p:spPr>
          <a:xfrm>
            <a:off x="385031" y="3392023"/>
            <a:ext cx="389306" cy="377757"/>
          </a:xfrm>
          <a:prstGeom prst="rect">
            <a:avLst/>
          </a:prstGeom>
        </p:spPr>
      </p:pic>
      <p:pic>
        <p:nvPicPr>
          <p:cNvPr id="7" name="Grafik 6">
            <a:extLst>
              <a:ext uri="{FF2B5EF4-FFF2-40B4-BE49-F238E27FC236}">
                <a16:creationId xmlns:a16="http://schemas.microsoft.com/office/drawing/2014/main" id="{C34B8DFE-677F-0612-B4E1-19AD8B5CA183}"/>
              </a:ext>
            </a:extLst>
          </p:cNvPr>
          <p:cNvPicPr>
            <a:picLocks noChangeAspect="1"/>
          </p:cNvPicPr>
          <p:nvPr/>
        </p:nvPicPr>
        <p:blipFill>
          <a:blip r:embed="rId2"/>
          <a:srcRect l="65190" t="18203" r="4431" b="17550"/>
          <a:stretch>
            <a:fillRect/>
          </a:stretch>
        </p:blipFill>
        <p:spPr>
          <a:xfrm>
            <a:off x="392068" y="7231701"/>
            <a:ext cx="375233" cy="358761"/>
          </a:xfrm>
          <a:prstGeom prst="rect">
            <a:avLst/>
          </a:prstGeom>
        </p:spPr>
      </p:pic>
      <p:graphicFrame>
        <p:nvGraphicFramePr>
          <p:cNvPr id="9" name="Tabelle 8">
            <a:extLst>
              <a:ext uri="{FF2B5EF4-FFF2-40B4-BE49-F238E27FC236}">
                <a16:creationId xmlns:a16="http://schemas.microsoft.com/office/drawing/2014/main" id="{24B13818-E0CB-2EEB-8E29-03468EB02F8E}"/>
              </a:ext>
            </a:extLst>
          </p:cNvPr>
          <p:cNvGraphicFramePr>
            <a:graphicFrameLocks noGrp="1"/>
          </p:cNvGraphicFramePr>
          <p:nvPr>
            <p:extLst>
              <p:ext uri="{D42A27DB-BD31-4B8C-83A1-F6EECF244321}">
                <p14:modId xmlns:p14="http://schemas.microsoft.com/office/powerpoint/2010/main" val="3908187154"/>
              </p:ext>
            </p:extLst>
          </p:nvPr>
        </p:nvGraphicFramePr>
        <p:xfrm>
          <a:off x="308402" y="8111979"/>
          <a:ext cx="6118670" cy="1334133"/>
        </p:xfrm>
        <a:graphic>
          <a:graphicData uri="http://schemas.openxmlformats.org/drawingml/2006/table">
            <a:tbl>
              <a:tblPr firstRow="1" bandRow="1">
                <a:tableStyleId>{5C22544A-7EE6-4342-B048-85BDC9FD1C3A}</a:tableStyleId>
              </a:tblPr>
              <a:tblGrid>
                <a:gridCol w="1223734">
                  <a:extLst>
                    <a:ext uri="{9D8B030D-6E8A-4147-A177-3AD203B41FA5}">
                      <a16:colId xmlns:a16="http://schemas.microsoft.com/office/drawing/2014/main" val="269324461"/>
                    </a:ext>
                  </a:extLst>
                </a:gridCol>
                <a:gridCol w="1223734">
                  <a:extLst>
                    <a:ext uri="{9D8B030D-6E8A-4147-A177-3AD203B41FA5}">
                      <a16:colId xmlns:a16="http://schemas.microsoft.com/office/drawing/2014/main" val="3974085882"/>
                    </a:ext>
                  </a:extLst>
                </a:gridCol>
                <a:gridCol w="1223734">
                  <a:extLst>
                    <a:ext uri="{9D8B030D-6E8A-4147-A177-3AD203B41FA5}">
                      <a16:colId xmlns:a16="http://schemas.microsoft.com/office/drawing/2014/main" val="3713102583"/>
                    </a:ext>
                  </a:extLst>
                </a:gridCol>
                <a:gridCol w="1223734">
                  <a:extLst>
                    <a:ext uri="{9D8B030D-6E8A-4147-A177-3AD203B41FA5}">
                      <a16:colId xmlns:a16="http://schemas.microsoft.com/office/drawing/2014/main" val="56211635"/>
                    </a:ext>
                  </a:extLst>
                </a:gridCol>
                <a:gridCol w="1223734">
                  <a:extLst>
                    <a:ext uri="{9D8B030D-6E8A-4147-A177-3AD203B41FA5}">
                      <a16:colId xmlns:a16="http://schemas.microsoft.com/office/drawing/2014/main" val="697309409"/>
                    </a:ext>
                  </a:extLst>
                </a:gridCol>
              </a:tblGrid>
              <a:tr h="241109">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Sprint</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Tanzen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Kasten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Balancieren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Basketball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23321415"/>
                  </a:ext>
                </a:extLst>
              </a:tr>
              <a:tr h="248771">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Ausdauerlauf</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Rollbrett fahren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Bock</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Fitness</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Fußball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7083657"/>
                  </a:ext>
                </a:extLst>
              </a:tr>
              <a:tr h="248771">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Hindernislauf</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Fahrrad fahren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Boden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Seilspringen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Handball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56760559"/>
                  </a:ext>
                </a:extLst>
              </a:tr>
              <a:tr h="250676">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Weitsprung</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Schwimmen</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Reck</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Fangspiele</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Volleyball</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6966766"/>
                  </a:ext>
                </a:extLst>
              </a:tr>
              <a:tr h="344806">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Hochsprung</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Ballweitwurf</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Barren</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Hockey</a:t>
                      </a:r>
                    </a:p>
                  </a:txBody>
                  <a:tcPr marL="108000" marT="72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de-DE" sz="1000" b="0" i="0" dirty="0">
                          <a:solidFill>
                            <a:schemeClr val="tx1">
                              <a:lumMod val="95000"/>
                              <a:lumOff val="5000"/>
                            </a:schemeClr>
                          </a:solidFill>
                          <a:latin typeface="Calibri" panose="020F0502020204030204" pitchFamily="34" charset="0"/>
                          <a:cs typeface="Calibri" panose="020F0502020204030204" pitchFamily="34" charset="0"/>
                        </a:rPr>
                        <a:t>Kleine Spiele </a:t>
                      </a:r>
                      <a:r>
                        <a:rPr lang="de-DE" sz="800" b="0" i="0" dirty="0">
                          <a:solidFill>
                            <a:schemeClr val="tx1">
                              <a:lumMod val="95000"/>
                              <a:lumOff val="5000"/>
                            </a:schemeClr>
                          </a:solidFill>
                          <a:latin typeface="Calibri" panose="020F0502020204030204" pitchFamily="34" charset="0"/>
                          <a:cs typeface="Calibri" panose="020F0502020204030204" pitchFamily="34" charset="0"/>
                        </a:rPr>
                        <a:t>(Zombieball …)</a:t>
                      </a:r>
                    </a:p>
                  </a:txBody>
                  <a:tcPr marL="10800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475222"/>
                  </a:ext>
                </a:extLst>
              </a:tr>
            </a:tbl>
          </a:graphicData>
        </a:graphic>
      </p:graphicFrame>
    </p:spTree>
    <p:extLst>
      <p:ext uri="{BB962C8B-B14F-4D97-AF65-F5344CB8AC3E}">
        <p14:creationId xmlns:p14="http://schemas.microsoft.com/office/powerpoint/2010/main" val="11442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BCEA3B3E-EFD7-AF57-C1F4-AA1A16183A6F}"/>
              </a:ext>
            </a:extLst>
          </p:cNvPr>
          <p:cNvSpPr/>
          <p:nvPr/>
        </p:nvSpPr>
        <p:spPr>
          <a:xfrm>
            <a:off x="373563" y="3063190"/>
            <a:ext cx="6149155" cy="1223483"/>
          </a:xfrm>
          <a:prstGeom prst="roundRect">
            <a:avLst>
              <a:gd name="adj" fmla="val 10159"/>
            </a:avLst>
          </a:prstGeom>
          <a:solidFill>
            <a:schemeClr val="bg1">
              <a:lumMod val="95000"/>
            </a:schemeClr>
          </a:solidFill>
          <a:ln w="28575" cmpd="sng">
            <a:noFill/>
            <a:prstDash val="solid"/>
            <a:extLst>
              <a:ext uri="{C807C97D-BFC1-408E-A445-0C87EB9F89A2}">
                <ask:lineSketchStyleProps xmlns:ask="http://schemas.microsoft.com/office/drawing/2018/sketchyshapes" sd="1219033472">
                  <a:custGeom>
                    <a:avLst/>
                    <a:gdLst>
                      <a:gd name="csX0" fmla="*/ 0 w 6204047"/>
                      <a:gd name="csY0" fmla="*/ 121198 h 727176"/>
                      <a:gd name="csX1" fmla="*/ 121198 w 6204047"/>
                      <a:gd name="csY1" fmla="*/ 0 h 727176"/>
                      <a:gd name="csX2" fmla="*/ 657747 w 6204047"/>
                      <a:gd name="csY2" fmla="*/ 0 h 727176"/>
                      <a:gd name="csX3" fmla="*/ 1075062 w 6204047"/>
                      <a:gd name="csY3" fmla="*/ 0 h 727176"/>
                      <a:gd name="csX4" fmla="*/ 1730844 w 6204047"/>
                      <a:gd name="csY4" fmla="*/ 0 h 727176"/>
                      <a:gd name="csX5" fmla="*/ 2207776 w 6204047"/>
                      <a:gd name="csY5" fmla="*/ 0 h 727176"/>
                      <a:gd name="csX6" fmla="*/ 2625091 w 6204047"/>
                      <a:gd name="csY6" fmla="*/ 0 h 727176"/>
                      <a:gd name="csX7" fmla="*/ 3102024 w 6204047"/>
                      <a:gd name="csY7" fmla="*/ 0 h 727176"/>
                      <a:gd name="csX8" fmla="*/ 3757805 w 6204047"/>
                      <a:gd name="csY8" fmla="*/ 0 h 727176"/>
                      <a:gd name="csX9" fmla="*/ 4234737 w 6204047"/>
                      <a:gd name="csY9" fmla="*/ 0 h 727176"/>
                      <a:gd name="csX10" fmla="*/ 4652053 w 6204047"/>
                      <a:gd name="csY10" fmla="*/ 0 h 727176"/>
                      <a:gd name="csX11" fmla="*/ 5128985 w 6204047"/>
                      <a:gd name="csY11" fmla="*/ 0 h 727176"/>
                      <a:gd name="csX12" fmla="*/ 6082849 w 6204047"/>
                      <a:gd name="csY12" fmla="*/ 0 h 727176"/>
                      <a:gd name="csX13" fmla="*/ 6204047 w 6204047"/>
                      <a:gd name="csY13" fmla="*/ 121198 h 727176"/>
                      <a:gd name="csX14" fmla="*/ 6204047 w 6204047"/>
                      <a:gd name="csY14" fmla="*/ 605978 h 727176"/>
                      <a:gd name="csX15" fmla="*/ 6082849 w 6204047"/>
                      <a:gd name="csY15" fmla="*/ 727176 h 727176"/>
                      <a:gd name="csX16" fmla="*/ 5665533 w 6204047"/>
                      <a:gd name="csY16" fmla="*/ 727176 h 727176"/>
                      <a:gd name="csX17" fmla="*/ 5128985 w 6204047"/>
                      <a:gd name="csY17" fmla="*/ 727176 h 727176"/>
                      <a:gd name="csX18" fmla="*/ 4473203 w 6204047"/>
                      <a:gd name="csY18" fmla="*/ 727176 h 727176"/>
                      <a:gd name="csX19" fmla="*/ 3996271 w 6204047"/>
                      <a:gd name="csY19" fmla="*/ 727176 h 727176"/>
                      <a:gd name="csX20" fmla="*/ 3400106 w 6204047"/>
                      <a:gd name="csY20" fmla="*/ 727176 h 727176"/>
                      <a:gd name="csX21" fmla="*/ 2982790 w 6204047"/>
                      <a:gd name="csY21" fmla="*/ 727176 h 727176"/>
                      <a:gd name="csX22" fmla="*/ 2267392 w 6204047"/>
                      <a:gd name="csY22" fmla="*/ 727176 h 727176"/>
                      <a:gd name="csX23" fmla="*/ 1671227 w 6204047"/>
                      <a:gd name="csY23" fmla="*/ 727176 h 727176"/>
                      <a:gd name="csX24" fmla="*/ 955829 w 6204047"/>
                      <a:gd name="csY24" fmla="*/ 727176 h 727176"/>
                      <a:gd name="csX25" fmla="*/ 121198 w 6204047"/>
                      <a:gd name="csY25" fmla="*/ 727176 h 727176"/>
                      <a:gd name="csX26" fmla="*/ 0 w 6204047"/>
                      <a:gd name="csY26" fmla="*/ 605978 h 727176"/>
                      <a:gd name="csX27" fmla="*/ 0 w 6204047"/>
                      <a:gd name="csY27" fmla="*/ 121198 h 7271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6204047" h="727176" fill="none" extrusionOk="0">
                        <a:moveTo>
                          <a:pt x="0" y="121198"/>
                        </a:moveTo>
                        <a:cubicBezTo>
                          <a:pt x="-766" y="38365"/>
                          <a:pt x="60001" y="3615"/>
                          <a:pt x="121198" y="0"/>
                        </a:cubicBezTo>
                        <a:cubicBezTo>
                          <a:pt x="244976" y="-25172"/>
                          <a:pt x="417594" y="20018"/>
                          <a:pt x="657747" y="0"/>
                        </a:cubicBezTo>
                        <a:cubicBezTo>
                          <a:pt x="897900" y="-20018"/>
                          <a:pt x="879561" y="19863"/>
                          <a:pt x="1075062" y="0"/>
                        </a:cubicBezTo>
                        <a:cubicBezTo>
                          <a:pt x="1270564" y="-19863"/>
                          <a:pt x="1411853" y="37323"/>
                          <a:pt x="1730844" y="0"/>
                        </a:cubicBezTo>
                        <a:cubicBezTo>
                          <a:pt x="2049835" y="-37323"/>
                          <a:pt x="1981070" y="36147"/>
                          <a:pt x="2207776" y="0"/>
                        </a:cubicBezTo>
                        <a:cubicBezTo>
                          <a:pt x="2434482" y="-36147"/>
                          <a:pt x="2471612" y="8841"/>
                          <a:pt x="2625091" y="0"/>
                        </a:cubicBezTo>
                        <a:cubicBezTo>
                          <a:pt x="2778571" y="-8841"/>
                          <a:pt x="2913752" y="9843"/>
                          <a:pt x="3102024" y="0"/>
                        </a:cubicBezTo>
                        <a:cubicBezTo>
                          <a:pt x="3290296" y="-9843"/>
                          <a:pt x="3527429" y="29424"/>
                          <a:pt x="3757805" y="0"/>
                        </a:cubicBezTo>
                        <a:cubicBezTo>
                          <a:pt x="3988181" y="-29424"/>
                          <a:pt x="4018041" y="8063"/>
                          <a:pt x="4234737" y="0"/>
                        </a:cubicBezTo>
                        <a:cubicBezTo>
                          <a:pt x="4451433" y="-8063"/>
                          <a:pt x="4471419" y="46191"/>
                          <a:pt x="4652053" y="0"/>
                        </a:cubicBezTo>
                        <a:cubicBezTo>
                          <a:pt x="4832687" y="-46191"/>
                          <a:pt x="4913143" y="34883"/>
                          <a:pt x="5128985" y="0"/>
                        </a:cubicBezTo>
                        <a:cubicBezTo>
                          <a:pt x="5344827" y="-34883"/>
                          <a:pt x="5663146" y="64538"/>
                          <a:pt x="6082849" y="0"/>
                        </a:cubicBezTo>
                        <a:cubicBezTo>
                          <a:pt x="6136745" y="1563"/>
                          <a:pt x="6213280" y="63960"/>
                          <a:pt x="6204047" y="121198"/>
                        </a:cubicBezTo>
                        <a:cubicBezTo>
                          <a:pt x="6250928" y="350157"/>
                          <a:pt x="6198414" y="483922"/>
                          <a:pt x="6204047" y="605978"/>
                        </a:cubicBezTo>
                        <a:cubicBezTo>
                          <a:pt x="6197471" y="661168"/>
                          <a:pt x="6144471" y="729646"/>
                          <a:pt x="6082849" y="727176"/>
                        </a:cubicBezTo>
                        <a:cubicBezTo>
                          <a:pt x="5932357" y="742154"/>
                          <a:pt x="5843779" y="718203"/>
                          <a:pt x="5665533" y="727176"/>
                        </a:cubicBezTo>
                        <a:cubicBezTo>
                          <a:pt x="5487287" y="736149"/>
                          <a:pt x="5374719" y="726710"/>
                          <a:pt x="5128985" y="727176"/>
                        </a:cubicBezTo>
                        <a:cubicBezTo>
                          <a:pt x="4883251" y="727642"/>
                          <a:pt x="4728694" y="673931"/>
                          <a:pt x="4473203" y="727176"/>
                        </a:cubicBezTo>
                        <a:cubicBezTo>
                          <a:pt x="4217712" y="780421"/>
                          <a:pt x="4091949" y="670304"/>
                          <a:pt x="3996271" y="727176"/>
                        </a:cubicBezTo>
                        <a:cubicBezTo>
                          <a:pt x="3900593" y="784048"/>
                          <a:pt x="3641081" y="709527"/>
                          <a:pt x="3400106" y="727176"/>
                        </a:cubicBezTo>
                        <a:cubicBezTo>
                          <a:pt x="3159131" y="744825"/>
                          <a:pt x="3160359" y="721178"/>
                          <a:pt x="2982790" y="727176"/>
                        </a:cubicBezTo>
                        <a:cubicBezTo>
                          <a:pt x="2805221" y="733174"/>
                          <a:pt x="2597675" y="663477"/>
                          <a:pt x="2267392" y="727176"/>
                        </a:cubicBezTo>
                        <a:cubicBezTo>
                          <a:pt x="1937109" y="790875"/>
                          <a:pt x="1804739" y="712168"/>
                          <a:pt x="1671227" y="727176"/>
                        </a:cubicBezTo>
                        <a:cubicBezTo>
                          <a:pt x="1537716" y="742184"/>
                          <a:pt x="1174845" y="723205"/>
                          <a:pt x="955829" y="727176"/>
                        </a:cubicBezTo>
                        <a:cubicBezTo>
                          <a:pt x="736813" y="731147"/>
                          <a:pt x="382943" y="639623"/>
                          <a:pt x="121198" y="727176"/>
                        </a:cubicBezTo>
                        <a:cubicBezTo>
                          <a:pt x="48967" y="721502"/>
                          <a:pt x="1376" y="674022"/>
                          <a:pt x="0" y="605978"/>
                        </a:cubicBezTo>
                        <a:cubicBezTo>
                          <a:pt x="-18494" y="427985"/>
                          <a:pt x="23750" y="248380"/>
                          <a:pt x="0" y="121198"/>
                        </a:cubicBezTo>
                        <a:close/>
                      </a:path>
                      <a:path w="6204047" h="727176" stroke="0" extrusionOk="0">
                        <a:moveTo>
                          <a:pt x="0" y="121198"/>
                        </a:moveTo>
                        <a:cubicBezTo>
                          <a:pt x="-10377" y="47861"/>
                          <a:pt x="48951" y="1993"/>
                          <a:pt x="121198" y="0"/>
                        </a:cubicBezTo>
                        <a:cubicBezTo>
                          <a:pt x="429127" y="-56036"/>
                          <a:pt x="583730" y="56226"/>
                          <a:pt x="836596" y="0"/>
                        </a:cubicBezTo>
                        <a:cubicBezTo>
                          <a:pt x="1089462" y="-56226"/>
                          <a:pt x="1137713" y="59731"/>
                          <a:pt x="1373145" y="0"/>
                        </a:cubicBezTo>
                        <a:cubicBezTo>
                          <a:pt x="1608577" y="-59731"/>
                          <a:pt x="1713460" y="9617"/>
                          <a:pt x="1850077" y="0"/>
                        </a:cubicBezTo>
                        <a:cubicBezTo>
                          <a:pt x="1986694" y="-9617"/>
                          <a:pt x="2370470" y="23479"/>
                          <a:pt x="2505858" y="0"/>
                        </a:cubicBezTo>
                        <a:cubicBezTo>
                          <a:pt x="2641246" y="-23479"/>
                          <a:pt x="2846138" y="50598"/>
                          <a:pt x="3042407" y="0"/>
                        </a:cubicBezTo>
                        <a:cubicBezTo>
                          <a:pt x="3238676" y="-50598"/>
                          <a:pt x="3496676" y="58801"/>
                          <a:pt x="3757805" y="0"/>
                        </a:cubicBezTo>
                        <a:cubicBezTo>
                          <a:pt x="4018934" y="-58801"/>
                          <a:pt x="4073546" y="30419"/>
                          <a:pt x="4234737" y="0"/>
                        </a:cubicBezTo>
                        <a:cubicBezTo>
                          <a:pt x="4395928" y="-30419"/>
                          <a:pt x="4626795" y="37838"/>
                          <a:pt x="4950135" y="0"/>
                        </a:cubicBezTo>
                        <a:cubicBezTo>
                          <a:pt x="5273475" y="-37838"/>
                          <a:pt x="5161255" y="38163"/>
                          <a:pt x="5367451" y="0"/>
                        </a:cubicBezTo>
                        <a:cubicBezTo>
                          <a:pt x="5573647" y="-38163"/>
                          <a:pt x="5726345" y="31399"/>
                          <a:pt x="6082849" y="0"/>
                        </a:cubicBezTo>
                        <a:cubicBezTo>
                          <a:pt x="6156470" y="9951"/>
                          <a:pt x="6204395" y="57868"/>
                          <a:pt x="6204047" y="121198"/>
                        </a:cubicBezTo>
                        <a:cubicBezTo>
                          <a:pt x="6247194" y="250052"/>
                          <a:pt x="6202335" y="478758"/>
                          <a:pt x="6204047" y="605978"/>
                        </a:cubicBezTo>
                        <a:cubicBezTo>
                          <a:pt x="6212814" y="662030"/>
                          <a:pt x="6144669" y="725198"/>
                          <a:pt x="6082849" y="727176"/>
                        </a:cubicBezTo>
                        <a:cubicBezTo>
                          <a:pt x="5870913" y="740860"/>
                          <a:pt x="5672714" y="656784"/>
                          <a:pt x="5486684" y="727176"/>
                        </a:cubicBezTo>
                        <a:cubicBezTo>
                          <a:pt x="5300654" y="797568"/>
                          <a:pt x="4984140" y="702619"/>
                          <a:pt x="4771286" y="727176"/>
                        </a:cubicBezTo>
                        <a:cubicBezTo>
                          <a:pt x="4558432" y="751733"/>
                          <a:pt x="4395481" y="708954"/>
                          <a:pt x="4175121" y="727176"/>
                        </a:cubicBezTo>
                        <a:cubicBezTo>
                          <a:pt x="3954761" y="745398"/>
                          <a:pt x="3904265" y="677390"/>
                          <a:pt x="3757805" y="727176"/>
                        </a:cubicBezTo>
                        <a:cubicBezTo>
                          <a:pt x="3611345" y="776962"/>
                          <a:pt x="3425026" y="690860"/>
                          <a:pt x="3280873" y="727176"/>
                        </a:cubicBezTo>
                        <a:cubicBezTo>
                          <a:pt x="3136720" y="763492"/>
                          <a:pt x="2919339" y="662918"/>
                          <a:pt x="2565475" y="727176"/>
                        </a:cubicBezTo>
                        <a:cubicBezTo>
                          <a:pt x="2211611" y="791434"/>
                          <a:pt x="2234629" y="722050"/>
                          <a:pt x="1969310" y="727176"/>
                        </a:cubicBezTo>
                        <a:cubicBezTo>
                          <a:pt x="1703991" y="732302"/>
                          <a:pt x="1626518" y="694560"/>
                          <a:pt x="1492378" y="727176"/>
                        </a:cubicBezTo>
                        <a:cubicBezTo>
                          <a:pt x="1358238" y="759792"/>
                          <a:pt x="1191499" y="725301"/>
                          <a:pt x="896213" y="727176"/>
                        </a:cubicBezTo>
                        <a:cubicBezTo>
                          <a:pt x="600928" y="729051"/>
                          <a:pt x="429359" y="681270"/>
                          <a:pt x="121198" y="727176"/>
                        </a:cubicBezTo>
                        <a:cubicBezTo>
                          <a:pt x="55684" y="722804"/>
                          <a:pt x="8383" y="681978"/>
                          <a:pt x="0" y="605978"/>
                        </a:cubicBezTo>
                        <a:cubicBezTo>
                          <a:pt x="-14178" y="421264"/>
                          <a:pt x="34095" y="261094"/>
                          <a:pt x="0" y="12119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25828618-7CB1-F2EE-8738-EF93BD681A69}"/>
              </a:ext>
            </a:extLst>
          </p:cNvPr>
          <p:cNvSpPr txBox="1"/>
          <p:nvPr/>
        </p:nvSpPr>
        <p:spPr>
          <a:xfrm>
            <a:off x="467106" y="796736"/>
            <a:ext cx="5923788" cy="3368743"/>
          </a:xfrm>
          <a:prstGeom prst="rect">
            <a:avLst/>
          </a:prstGeom>
          <a:noFill/>
        </p:spPr>
        <p:txBody>
          <a:bodyPr wrap="square">
            <a:spAutoFit/>
          </a:bodyPr>
          <a:lstStyle/>
          <a:p>
            <a:pPr>
              <a:lnSpc>
                <a:spcPct val="120000"/>
              </a:lnSpc>
              <a:spcAft>
                <a:spcPts val="800"/>
              </a:spcAft>
              <a:buNone/>
            </a:pPr>
            <a:r>
              <a:rPr lang="de-DE" sz="1200" dirty="0">
                <a:effectLst/>
                <a:latin typeface="Calibri" panose="020F0502020204030204" pitchFamily="34" charset="0"/>
                <a:ea typeface="Calibri" panose="020F0502020204030204" pitchFamily="34" charset="0"/>
                <a:cs typeface="Calibri" panose="020F0502020204030204" pitchFamily="34" charset="0"/>
              </a:rPr>
              <a:t>Liebe/</a:t>
            </a:r>
            <a:r>
              <a:rPr lang="de-DE" sz="1200" dirty="0" err="1">
                <a:effectLst/>
                <a:latin typeface="Calibri" panose="020F0502020204030204" pitchFamily="34" charset="0"/>
                <a:ea typeface="Calibri" panose="020F0502020204030204" pitchFamily="34" charset="0"/>
                <a:cs typeface="Calibri" panose="020F0502020204030204" pitchFamily="34" charset="0"/>
              </a:rPr>
              <a:t>r</a:t>
            </a:r>
            <a:r>
              <a:rPr lang="de-DE" sz="1200" dirty="0">
                <a:effectLst/>
                <a:latin typeface="Calibri" panose="020F0502020204030204" pitchFamily="34" charset="0"/>
                <a:ea typeface="Calibri" panose="020F0502020204030204" pitchFamily="34" charset="0"/>
                <a:cs typeface="Calibri" panose="020F0502020204030204" pitchFamily="34"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None/>
            </a:pPr>
            <a:r>
              <a:rPr lang="de-DE" sz="1200" dirty="0">
                <a:effectLst/>
                <a:latin typeface="Calibri" panose="020F0502020204030204" pitchFamily="34" charset="0"/>
                <a:ea typeface="Calibri" panose="020F0502020204030204" pitchFamily="34" charset="0"/>
                <a:cs typeface="Calibri" panose="020F0502020204030204" pitchFamily="34" charset="0"/>
              </a:rPr>
              <a:t>in unserer nächsten Unterrichtsreihe geht es um das Spiel „Ultimate Frisbee“. Ich plane dazu sechs Doppelstunden, in denen Du die technischen und taktischen Anforderungen dieses Spiels kennenlernst. Darüber hinaus lernst Du, die zentralen Spielregeln zu beachten und Spielregelverstöße selbst anzuzeigen, denn wir werden ohne Schiedsrichter spielen!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None/>
            </a:pPr>
            <a:r>
              <a:rPr lang="de-DE" sz="1200" dirty="0">
                <a:effectLst/>
                <a:latin typeface="Calibri" panose="020F0502020204030204" pitchFamily="34" charset="0"/>
                <a:ea typeface="Calibri" panose="020F0502020204030204" pitchFamily="34" charset="0"/>
                <a:cs typeface="Calibri" panose="020F0502020204030204" pitchFamily="34" charset="0"/>
              </a:rPr>
              <a:t>Um diese Unterrichtsreihe genauer zu planen, benötige ich Deine Unterstützung. Bitte fülle die folgende Tabelle wahrheitsgemäß aus! So kann ich erkennen, wie stark Du für Ultimate Frisbee motiviert bist!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None/>
            </a:pPr>
            <a:r>
              <a:rPr lang="de-DE" sz="1200" dirty="0">
                <a:effectLst/>
                <a:latin typeface="Calibri" panose="020F0502020204030204" pitchFamily="34" charset="0"/>
                <a:ea typeface="Calibri" panose="020F0502020204030204" pitchFamily="34" charset="0"/>
                <a:cs typeface="Calibri" panose="020F0502020204030204" pitchFamily="34" charset="0"/>
              </a:rPr>
              <a:t> </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buNone/>
            </a:pPr>
            <a:r>
              <a:rPr lang="de-DE" sz="1200" i="1" dirty="0">
                <a:effectLst/>
                <a:latin typeface="Calibri" panose="020F0502020204030204" pitchFamily="34" charset="0"/>
                <a:ea typeface="Calibri" panose="020F0502020204030204" pitchFamily="34" charset="0"/>
                <a:cs typeface="Calibri" panose="020F0502020204030204" pitchFamily="34" charset="0"/>
              </a:rPr>
              <a:t>Schreib‘ zuerst Deine </a:t>
            </a:r>
            <a:r>
              <a:rPr lang="de-DE" sz="1200" b="1" i="1" dirty="0">
                <a:effectLst/>
                <a:latin typeface="Calibri" panose="020F0502020204030204" pitchFamily="34" charset="0"/>
                <a:ea typeface="Calibri" panose="020F0502020204030204" pitchFamily="34" charset="0"/>
                <a:cs typeface="Calibri" panose="020F0502020204030204" pitchFamily="34" charset="0"/>
              </a:rPr>
              <a:t>Lieblingssportart </a:t>
            </a:r>
            <a:r>
              <a:rPr lang="de-DE" sz="1200" i="1" dirty="0">
                <a:effectLst/>
                <a:latin typeface="Calibri" panose="020F0502020204030204" pitchFamily="34" charset="0"/>
                <a:ea typeface="Calibri" panose="020F0502020204030204" pitchFamily="34" charset="0"/>
                <a:cs typeface="Calibri" panose="020F0502020204030204" pitchFamily="34" charset="0"/>
              </a:rPr>
              <a:t>und dann </a:t>
            </a:r>
            <a:r>
              <a:rPr lang="de-DE" sz="1200" b="1" i="1" dirty="0">
                <a:effectLst/>
                <a:latin typeface="Calibri" panose="020F0502020204030204" pitchFamily="34" charset="0"/>
                <a:ea typeface="Calibri" panose="020F0502020204030204" pitchFamily="34" charset="0"/>
                <a:cs typeface="Calibri" panose="020F0502020204030204" pitchFamily="34" charset="0"/>
              </a:rPr>
              <a:t>Deine Hasssportart </a:t>
            </a:r>
            <a:r>
              <a:rPr lang="de-DE" sz="1200" i="1" dirty="0">
                <a:effectLst/>
                <a:latin typeface="Calibri" panose="020F0502020204030204" pitchFamily="34" charset="0"/>
                <a:ea typeface="Calibri" panose="020F0502020204030204" pitchFamily="34" charset="0"/>
                <a:cs typeface="Calibri" panose="020F0502020204030204" pitchFamily="34" charset="0"/>
              </a:rPr>
              <a:t>in die entsprechende Zeile!</a:t>
            </a:r>
            <a:r>
              <a:rPr lang="de-DE" sz="1200" i="1" dirty="0">
                <a:effectLst/>
                <a:latin typeface="Calibri" panose="020F0502020204030204" pitchFamily="34" charset="0"/>
                <a:ea typeface="Calibri" panose="020F0502020204030204" pitchFamily="34" charset="0"/>
                <a:cs typeface="Times New Roman" panose="02020603050405020304" pitchFamily="18" charset="0"/>
              </a:rPr>
              <a:t> </a:t>
            </a:r>
            <a:r>
              <a:rPr lang="de-DE" sz="1200" i="1" dirty="0">
                <a:effectLst/>
                <a:latin typeface="Calibri" panose="020F0502020204030204" pitchFamily="34" charset="0"/>
                <a:ea typeface="Calibri" panose="020F0502020204030204" pitchFamily="34" charset="0"/>
                <a:cs typeface="Calibri" panose="020F0502020204030204" pitchFamily="34" charset="0"/>
              </a:rPr>
              <a:t>Anschließend schreibst Du „</a:t>
            </a:r>
            <a:r>
              <a:rPr lang="de-DE" sz="1200" b="1" i="1" dirty="0">
                <a:effectLst/>
                <a:latin typeface="Calibri" panose="020F0502020204030204" pitchFamily="34" charset="0"/>
                <a:ea typeface="Calibri" panose="020F0502020204030204" pitchFamily="34" charset="0"/>
                <a:cs typeface="Calibri" panose="020F0502020204030204" pitchFamily="34" charset="0"/>
              </a:rPr>
              <a:t>Ultimate Frisbee</a:t>
            </a:r>
            <a:r>
              <a:rPr lang="de-DE" sz="1200" i="1" dirty="0">
                <a:effectLst/>
                <a:latin typeface="Calibri" panose="020F0502020204030204" pitchFamily="34" charset="0"/>
                <a:ea typeface="Calibri" panose="020F0502020204030204" pitchFamily="34" charset="0"/>
                <a:cs typeface="Calibri" panose="020F0502020204030204" pitchFamily="34" charset="0"/>
              </a:rPr>
              <a:t>“ in die Zeile, die Deiner Meinung nach am besten dein Interesse wieder spiegelt. (Hohes Interesse:	, Neutrales Interesse:</a:t>
            </a:r>
            <a:br>
              <a:rPr lang="de-DE" sz="1200" i="1" dirty="0">
                <a:effectLst/>
                <a:latin typeface="Calibri" panose="020F0502020204030204" pitchFamily="34" charset="0"/>
                <a:ea typeface="Calibri" panose="020F0502020204030204" pitchFamily="34" charset="0"/>
                <a:cs typeface="Calibri" panose="020F0502020204030204" pitchFamily="34" charset="0"/>
              </a:rPr>
            </a:br>
            <a:r>
              <a:rPr lang="de-DE" sz="1200" i="1" dirty="0">
                <a:effectLst/>
                <a:latin typeface="Calibri" panose="020F0502020204030204" pitchFamily="34" charset="0"/>
                <a:ea typeface="Calibri" panose="020F0502020204030204" pitchFamily="34" charset="0"/>
                <a:cs typeface="Calibri" panose="020F0502020204030204" pitchFamily="34" charset="0"/>
              </a:rPr>
              <a:t>Wenig/ kaum Interesse:         )</a:t>
            </a:r>
            <a:endParaRPr lang="de-DE" sz="12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e 5">
            <a:extLst>
              <a:ext uri="{FF2B5EF4-FFF2-40B4-BE49-F238E27FC236}">
                <a16:creationId xmlns:a16="http://schemas.microsoft.com/office/drawing/2014/main" id="{8DE1FEFD-CCE2-833B-A02F-896DD04BE0BF}"/>
              </a:ext>
            </a:extLst>
          </p:cNvPr>
          <p:cNvGraphicFramePr>
            <a:graphicFrameLocks noGrp="1"/>
          </p:cNvGraphicFramePr>
          <p:nvPr>
            <p:extLst>
              <p:ext uri="{D42A27DB-BD31-4B8C-83A1-F6EECF244321}">
                <p14:modId xmlns:p14="http://schemas.microsoft.com/office/powerpoint/2010/main" val="736636310"/>
              </p:ext>
            </p:extLst>
          </p:nvPr>
        </p:nvGraphicFramePr>
        <p:xfrm>
          <a:off x="373563" y="5167302"/>
          <a:ext cx="6149155" cy="3904424"/>
        </p:xfrm>
        <a:graphic>
          <a:graphicData uri="http://schemas.openxmlformats.org/drawingml/2006/table">
            <a:tbl>
              <a:tblPr firstRow="1" bandRow="1">
                <a:tableStyleId>{5C22544A-7EE6-4342-B048-85BDC9FD1C3A}</a:tableStyleId>
              </a:tblPr>
              <a:tblGrid>
                <a:gridCol w="1669884">
                  <a:extLst>
                    <a:ext uri="{9D8B030D-6E8A-4147-A177-3AD203B41FA5}">
                      <a16:colId xmlns:a16="http://schemas.microsoft.com/office/drawing/2014/main" val="3766699281"/>
                    </a:ext>
                  </a:extLst>
                </a:gridCol>
                <a:gridCol w="4479271">
                  <a:extLst>
                    <a:ext uri="{9D8B030D-6E8A-4147-A177-3AD203B41FA5}">
                      <a16:colId xmlns:a16="http://schemas.microsoft.com/office/drawing/2014/main" val="968523205"/>
                    </a:ext>
                  </a:extLst>
                </a:gridCol>
              </a:tblGrid>
              <a:tr h="622670">
                <a:tc>
                  <a:txBody>
                    <a:bodyPr/>
                    <a:lstStyle/>
                    <a:p>
                      <a:r>
                        <a:rPr lang="de-DE" sz="1400" b="1" i="0" dirty="0">
                          <a:solidFill>
                            <a:schemeClr val="tx1">
                              <a:lumMod val="95000"/>
                              <a:lumOff val="5000"/>
                            </a:schemeClr>
                          </a:solidFill>
                          <a:latin typeface="Calibri" panose="020F0502020204030204" pitchFamily="34" charset="0"/>
                          <a:cs typeface="Calibri" panose="020F0502020204030204" pitchFamily="34" charset="0"/>
                        </a:rPr>
                        <a:t>Meine Lieblingssportart</a:t>
                      </a: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13098062"/>
                  </a:ext>
                </a:extLst>
              </a:tr>
              <a:tr h="525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lumMod val="95000"/>
                              <a:lumOff val="5000"/>
                            </a:schemeClr>
                          </a:solidFill>
                          <a:latin typeface="Calibri" panose="020F0502020204030204" pitchFamily="34" charset="0"/>
                          <a:cs typeface="Calibri" panose="020F0502020204030204" pitchFamily="34" charset="0"/>
                        </a:rPr>
                        <a:t>Zeile 2</a:t>
                      </a:r>
                    </a:p>
                  </a:txBody>
                  <a:tcPr marT="14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9912433"/>
                  </a:ext>
                </a:extLst>
              </a:tr>
              <a:tr h="51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lumMod val="95000"/>
                              <a:lumOff val="5000"/>
                            </a:schemeClr>
                          </a:solidFill>
                          <a:latin typeface="Calibri" panose="020F0502020204030204" pitchFamily="34" charset="0"/>
                          <a:cs typeface="Calibri" panose="020F0502020204030204" pitchFamily="34" charset="0"/>
                        </a:rPr>
                        <a:t>Zeile 3</a:t>
                      </a:r>
                    </a:p>
                  </a:txBody>
                  <a:tcPr marT="14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969801"/>
                  </a:ext>
                </a:extLst>
              </a:tr>
              <a:tr h="524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lumMod val="95000"/>
                              <a:lumOff val="5000"/>
                            </a:schemeClr>
                          </a:solidFill>
                          <a:latin typeface="Calibri" panose="020F0502020204030204" pitchFamily="34" charset="0"/>
                          <a:cs typeface="Calibri" panose="020F0502020204030204" pitchFamily="34" charset="0"/>
                        </a:rPr>
                        <a:t>Zeile 4</a:t>
                      </a:r>
                    </a:p>
                  </a:txBody>
                  <a:tcPr marT="14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80402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lumMod val="95000"/>
                              <a:lumOff val="5000"/>
                            </a:schemeClr>
                          </a:solidFill>
                          <a:latin typeface="Calibri" panose="020F0502020204030204" pitchFamily="34" charset="0"/>
                          <a:cs typeface="Calibri" panose="020F0502020204030204" pitchFamily="34" charset="0"/>
                        </a:rPr>
                        <a:t>Zeile 5</a:t>
                      </a:r>
                    </a:p>
                  </a:txBody>
                  <a:tcPr marT="14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15893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lumMod val="95000"/>
                              <a:lumOff val="5000"/>
                            </a:schemeClr>
                          </a:solidFill>
                          <a:latin typeface="Calibri" panose="020F0502020204030204" pitchFamily="34" charset="0"/>
                          <a:cs typeface="Calibri" panose="020F0502020204030204" pitchFamily="34" charset="0"/>
                        </a:rPr>
                        <a:t>Zeile 6</a:t>
                      </a:r>
                    </a:p>
                  </a:txBody>
                  <a:tcPr marT="144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1809407"/>
                  </a:ext>
                </a:extLst>
              </a:tr>
              <a:tr h="622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a:solidFill>
                            <a:schemeClr val="tx1">
                              <a:lumMod val="95000"/>
                              <a:lumOff val="5000"/>
                            </a:schemeClr>
                          </a:solidFill>
                          <a:latin typeface="Calibri" panose="020F0502020204030204" pitchFamily="34" charset="0"/>
                          <a:cs typeface="Calibri" panose="020F0502020204030204" pitchFamily="34" charset="0"/>
                        </a:rPr>
                        <a:t>Meine Hasssportart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e-DE" sz="1400" b="1" i="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7669335"/>
                  </a:ext>
                </a:extLst>
              </a:tr>
            </a:tbl>
          </a:graphicData>
        </a:graphic>
      </p:graphicFrame>
      <p:pic>
        <p:nvPicPr>
          <p:cNvPr id="7" name="Grafik 6">
            <a:extLst>
              <a:ext uri="{FF2B5EF4-FFF2-40B4-BE49-F238E27FC236}">
                <a16:creationId xmlns:a16="http://schemas.microsoft.com/office/drawing/2014/main" id="{1DF023CD-B7D3-3ECF-0886-D5E561566F31}"/>
              </a:ext>
            </a:extLst>
          </p:cNvPr>
          <p:cNvPicPr>
            <a:picLocks noChangeAspect="1"/>
          </p:cNvPicPr>
          <p:nvPr/>
        </p:nvPicPr>
        <p:blipFill>
          <a:blip r:embed="rId2"/>
          <a:srcRect l="36287" t="18512" r="35021" b="18237"/>
          <a:stretch>
            <a:fillRect/>
          </a:stretch>
        </p:blipFill>
        <p:spPr>
          <a:xfrm>
            <a:off x="2108505" y="6905466"/>
            <a:ext cx="354387" cy="353203"/>
          </a:xfrm>
          <a:prstGeom prst="rect">
            <a:avLst/>
          </a:prstGeom>
        </p:spPr>
      </p:pic>
      <p:pic>
        <p:nvPicPr>
          <p:cNvPr id="8" name="Grafik 7">
            <a:extLst>
              <a:ext uri="{FF2B5EF4-FFF2-40B4-BE49-F238E27FC236}">
                <a16:creationId xmlns:a16="http://schemas.microsoft.com/office/drawing/2014/main" id="{55615063-B226-FBCC-4375-A2ED86DBD76B}"/>
              </a:ext>
            </a:extLst>
          </p:cNvPr>
          <p:cNvPicPr>
            <a:picLocks noChangeAspect="1"/>
          </p:cNvPicPr>
          <p:nvPr/>
        </p:nvPicPr>
        <p:blipFill>
          <a:blip r:embed="rId2"/>
          <a:srcRect l="4093" t="16806" r="64388" b="15545"/>
          <a:stretch>
            <a:fillRect/>
          </a:stretch>
        </p:blipFill>
        <p:spPr>
          <a:xfrm>
            <a:off x="2108505" y="5294719"/>
            <a:ext cx="389306" cy="377757"/>
          </a:xfrm>
          <a:prstGeom prst="rect">
            <a:avLst/>
          </a:prstGeom>
        </p:spPr>
      </p:pic>
      <p:pic>
        <p:nvPicPr>
          <p:cNvPr id="9" name="Grafik 8">
            <a:extLst>
              <a:ext uri="{FF2B5EF4-FFF2-40B4-BE49-F238E27FC236}">
                <a16:creationId xmlns:a16="http://schemas.microsoft.com/office/drawing/2014/main" id="{075C850B-F21F-8D93-4184-42204E563825}"/>
              </a:ext>
            </a:extLst>
          </p:cNvPr>
          <p:cNvPicPr>
            <a:picLocks noChangeAspect="1"/>
          </p:cNvPicPr>
          <p:nvPr/>
        </p:nvPicPr>
        <p:blipFill>
          <a:blip r:embed="rId2"/>
          <a:srcRect l="65190" t="18203" r="4431" b="17550"/>
          <a:stretch>
            <a:fillRect/>
          </a:stretch>
        </p:blipFill>
        <p:spPr>
          <a:xfrm>
            <a:off x="2098081" y="8589195"/>
            <a:ext cx="375233" cy="358761"/>
          </a:xfrm>
          <a:prstGeom prst="rect">
            <a:avLst/>
          </a:prstGeom>
        </p:spPr>
      </p:pic>
      <p:pic>
        <p:nvPicPr>
          <p:cNvPr id="10" name="Grafik 9">
            <a:extLst>
              <a:ext uri="{FF2B5EF4-FFF2-40B4-BE49-F238E27FC236}">
                <a16:creationId xmlns:a16="http://schemas.microsoft.com/office/drawing/2014/main" id="{38D88B32-21B9-9CC8-BAA4-9F33B9236161}"/>
              </a:ext>
            </a:extLst>
          </p:cNvPr>
          <p:cNvPicPr>
            <a:picLocks noChangeAspect="1"/>
          </p:cNvPicPr>
          <p:nvPr/>
        </p:nvPicPr>
        <p:blipFill>
          <a:blip r:embed="rId2"/>
          <a:srcRect l="36287" t="18512" r="35021" b="18237"/>
          <a:stretch>
            <a:fillRect/>
          </a:stretch>
        </p:blipFill>
        <p:spPr>
          <a:xfrm>
            <a:off x="5535567" y="3671895"/>
            <a:ext cx="207836" cy="207141"/>
          </a:xfrm>
          <a:prstGeom prst="rect">
            <a:avLst/>
          </a:prstGeom>
        </p:spPr>
      </p:pic>
      <p:pic>
        <p:nvPicPr>
          <p:cNvPr id="11" name="Grafik 10">
            <a:extLst>
              <a:ext uri="{FF2B5EF4-FFF2-40B4-BE49-F238E27FC236}">
                <a16:creationId xmlns:a16="http://schemas.microsoft.com/office/drawing/2014/main" id="{9E47578B-30FF-CE37-1007-5A967FE06974}"/>
              </a:ext>
            </a:extLst>
          </p:cNvPr>
          <p:cNvPicPr>
            <a:picLocks noChangeAspect="1"/>
          </p:cNvPicPr>
          <p:nvPr/>
        </p:nvPicPr>
        <p:blipFill>
          <a:blip r:embed="rId2"/>
          <a:srcRect l="4093" t="16806" r="64388" b="15545"/>
          <a:stretch>
            <a:fillRect/>
          </a:stretch>
        </p:blipFill>
        <p:spPr>
          <a:xfrm>
            <a:off x="3959712" y="3657494"/>
            <a:ext cx="228315" cy="221542"/>
          </a:xfrm>
          <a:prstGeom prst="rect">
            <a:avLst/>
          </a:prstGeom>
        </p:spPr>
      </p:pic>
      <p:pic>
        <p:nvPicPr>
          <p:cNvPr id="12" name="Grafik 11">
            <a:extLst>
              <a:ext uri="{FF2B5EF4-FFF2-40B4-BE49-F238E27FC236}">
                <a16:creationId xmlns:a16="http://schemas.microsoft.com/office/drawing/2014/main" id="{82B72279-863E-A244-2406-844F179E1B70}"/>
              </a:ext>
            </a:extLst>
          </p:cNvPr>
          <p:cNvPicPr>
            <a:picLocks noChangeAspect="1"/>
          </p:cNvPicPr>
          <p:nvPr/>
        </p:nvPicPr>
        <p:blipFill>
          <a:blip r:embed="rId2"/>
          <a:srcRect l="65190" t="18203" r="4431" b="17550"/>
          <a:stretch>
            <a:fillRect/>
          </a:stretch>
        </p:blipFill>
        <p:spPr>
          <a:xfrm>
            <a:off x="2065639" y="3892307"/>
            <a:ext cx="220061" cy="210401"/>
          </a:xfrm>
          <a:prstGeom prst="rect">
            <a:avLst/>
          </a:prstGeom>
        </p:spPr>
      </p:pic>
      <p:sp>
        <p:nvSpPr>
          <p:cNvPr id="14" name="Textfeld 13">
            <a:extLst>
              <a:ext uri="{FF2B5EF4-FFF2-40B4-BE49-F238E27FC236}">
                <a16:creationId xmlns:a16="http://schemas.microsoft.com/office/drawing/2014/main" id="{07B3B87F-8797-97F6-843B-01EABBEC84F3}"/>
              </a:ext>
            </a:extLst>
          </p:cNvPr>
          <p:cNvSpPr txBox="1"/>
          <p:nvPr/>
        </p:nvSpPr>
        <p:spPr>
          <a:xfrm>
            <a:off x="449058" y="4347631"/>
            <a:ext cx="3429000" cy="299121"/>
          </a:xfrm>
          <a:prstGeom prst="rect">
            <a:avLst/>
          </a:prstGeom>
          <a:noFill/>
        </p:spPr>
        <p:txBody>
          <a:bodyPr wrap="square">
            <a:spAutoFit/>
          </a:bodyPr>
          <a:lstStyle/>
          <a:p>
            <a:pPr>
              <a:lnSpc>
                <a:spcPct val="120000"/>
              </a:lnSpc>
              <a:spcAft>
                <a:spcPts val="800"/>
              </a:spcAft>
              <a:buNone/>
            </a:pPr>
            <a:r>
              <a:rPr lang="de-DE" sz="1200" dirty="0">
                <a:effectLst/>
                <a:latin typeface="Calibri" panose="020F0502020204030204" pitchFamily="34" charset="0"/>
                <a:ea typeface="Calibri" panose="020F0502020204030204" pitchFamily="34" charset="0"/>
                <a:cs typeface="Calibri" panose="020F0502020204030204" pitchFamily="34" charset="0"/>
              </a:rPr>
              <a:t> Herzlichen Dank.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bgerundetes Rechteck 2">
            <a:extLst>
              <a:ext uri="{FF2B5EF4-FFF2-40B4-BE49-F238E27FC236}">
                <a16:creationId xmlns:a16="http://schemas.microsoft.com/office/drawing/2014/main" id="{8A67739C-B284-F9C7-7B98-67C14ECB6969}"/>
              </a:ext>
            </a:extLst>
          </p:cNvPr>
          <p:cNvSpPr/>
          <p:nvPr/>
        </p:nvSpPr>
        <p:spPr>
          <a:xfrm>
            <a:off x="1356343" y="219917"/>
            <a:ext cx="4609849" cy="499773"/>
          </a:xfrm>
          <a:prstGeom prst="roundRect">
            <a:avLst>
              <a:gd name="adj" fmla="val 50000"/>
            </a:avLst>
          </a:prstGeom>
          <a:solidFill>
            <a:srgbClr val="F3F4F7"/>
          </a:solidFill>
          <a:ln>
            <a:no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r>
              <a:rPr lang="de-DE" sz="2400" b="1" dirty="0">
                <a:solidFill>
                  <a:srgbClr val="2F9E97"/>
                </a:solidFill>
                <a:latin typeface="Calibri" panose="020F0502020204030204" pitchFamily="34" charset="0"/>
              </a:rPr>
              <a:t>MEINE PERSÖNLICHE HIT – LISTE</a:t>
            </a:r>
          </a:p>
        </p:txBody>
      </p:sp>
    </p:spTree>
    <p:extLst>
      <p:ext uri="{BB962C8B-B14F-4D97-AF65-F5344CB8AC3E}">
        <p14:creationId xmlns:p14="http://schemas.microsoft.com/office/powerpoint/2010/main" val="4686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3E8C-8AA0-6E06-0234-D8F5DC74AC6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79C8122-2FE5-1878-BF06-66D2AE63C459}"/>
              </a:ext>
            </a:extLst>
          </p:cNvPr>
          <p:cNvSpPr txBox="1"/>
          <p:nvPr/>
        </p:nvSpPr>
        <p:spPr>
          <a:xfrm>
            <a:off x="294209" y="1082712"/>
            <a:ext cx="5902372"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1. Bitte notiere deine Klasse, Alter und dein Geschlecht</a:t>
            </a:r>
          </a:p>
        </p:txBody>
      </p:sp>
      <p:grpSp>
        <p:nvGrpSpPr>
          <p:cNvPr id="14" name="Gruppieren 13">
            <a:extLst>
              <a:ext uri="{FF2B5EF4-FFF2-40B4-BE49-F238E27FC236}">
                <a16:creationId xmlns:a16="http://schemas.microsoft.com/office/drawing/2014/main" id="{853EE64D-9D4C-73A9-C151-313222B0C1F0}"/>
              </a:ext>
            </a:extLst>
          </p:cNvPr>
          <p:cNvGrpSpPr/>
          <p:nvPr/>
        </p:nvGrpSpPr>
        <p:grpSpPr>
          <a:xfrm>
            <a:off x="296939" y="1399138"/>
            <a:ext cx="5598535" cy="246221"/>
            <a:chOff x="572410" y="2352489"/>
            <a:chExt cx="5598535" cy="246221"/>
          </a:xfrm>
        </p:grpSpPr>
        <p:sp>
          <p:nvSpPr>
            <p:cNvPr id="4" name="Textfeld 3">
              <a:extLst>
                <a:ext uri="{FF2B5EF4-FFF2-40B4-BE49-F238E27FC236}">
                  <a16:creationId xmlns:a16="http://schemas.microsoft.com/office/drawing/2014/main" id="{18606A3E-F5B8-0048-98F4-99B88A0176F5}"/>
                </a:ext>
              </a:extLst>
            </p:cNvPr>
            <p:cNvSpPr txBox="1"/>
            <p:nvPr/>
          </p:nvSpPr>
          <p:spPr>
            <a:xfrm>
              <a:off x="572410" y="2352489"/>
              <a:ext cx="729114" cy="246221"/>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Klasse</a:t>
              </a:r>
            </a:p>
          </p:txBody>
        </p:sp>
        <p:cxnSp>
          <p:nvCxnSpPr>
            <p:cNvPr id="7" name="Gerade Verbindung 6">
              <a:extLst>
                <a:ext uri="{FF2B5EF4-FFF2-40B4-BE49-F238E27FC236}">
                  <a16:creationId xmlns:a16="http://schemas.microsoft.com/office/drawing/2014/main" id="{5D7C24EC-AF8A-A676-AAB0-469CC77B72F3}"/>
                </a:ext>
              </a:extLst>
            </p:cNvPr>
            <p:cNvCxnSpPr>
              <a:cxnSpLocks/>
            </p:cNvCxnSpPr>
            <p:nvPr/>
          </p:nvCxnSpPr>
          <p:spPr>
            <a:xfrm>
              <a:off x="1056963" y="2520464"/>
              <a:ext cx="1240799" cy="0"/>
            </a:xfrm>
            <a:prstGeom prst="line">
              <a:avLst/>
            </a:prstGeom>
            <a:ln w="127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9" name="Gerade Verbindung 8">
              <a:extLst>
                <a:ext uri="{FF2B5EF4-FFF2-40B4-BE49-F238E27FC236}">
                  <a16:creationId xmlns:a16="http://schemas.microsoft.com/office/drawing/2014/main" id="{DB01A1C5-DDD1-215D-18D5-4CA61D2A669D}"/>
                </a:ext>
              </a:extLst>
            </p:cNvPr>
            <p:cNvCxnSpPr>
              <a:cxnSpLocks/>
            </p:cNvCxnSpPr>
            <p:nvPr/>
          </p:nvCxnSpPr>
          <p:spPr>
            <a:xfrm>
              <a:off x="2910584" y="2529012"/>
              <a:ext cx="1223113" cy="0"/>
            </a:xfrm>
            <a:prstGeom prst="line">
              <a:avLst/>
            </a:prstGeom>
            <a:ln w="127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A1C7B232-7261-D76A-BC81-128E70342DAC}"/>
                </a:ext>
              </a:extLst>
            </p:cNvPr>
            <p:cNvCxnSpPr>
              <a:cxnSpLocks/>
            </p:cNvCxnSpPr>
            <p:nvPr/>
          </p:nvCxnSpPr>
          <p:spPr>
            <a:xfrm>
              <a:off x="4947832" y="2533992"/>
              <a:ext cx="1223113" cy="0"/>
            </a:xfrm>
            <a:prstGeom prst="line">
              <a:avLst/>
            </a:prstGeom>
            <a:ln w="127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sp>
        <p:nvSpPr>
          <p:cNvPr id="24" name="Textfeld 23">
            <a:extLst>
              <a:ext uri="{FF2B5EF4-FFF2-40B4-BE49-F238E27FC236}">
                <a16:creationId xmlns:a16="http://schemas.microsoft.com/office/drawing/2014/main" id="{4DD3C7B5-888B-B39B-96F4-AFDF873791D5}"/>
              </a:ext>
            </a:extLst>
          </p:cNvPr>
          <p:cNvSpPr txBox="1"/>
          <p:nvPr/>
        </p:nvSpPr>
        <p:spPr>
          <a:xfrm>
            <a:off x="2232159" y="1409763"/>
            <a:ext cx="729114" cy="246221"/>
          </a:xfrm>
          <a:prstGeom prst="rect">
            <a:avLst/>
          </a:prstGeom>
          <a:noFill/>
        </p:spPr>
        <p:txBody>
          <a:bodyPr wrap="square">
            <a:spAutoFit/>
          </a:bodyPr>
          <a:lstStyle/>
          <a:p>
            <a:r>
              <a:rPr lang="de-DE" sz="1000" dirty="0">
                <a:latin typeface="Calibri" panose="020F0502020204030204" pitchFamily="34" charset="0"/>
                <a:cs typeface="Calibri" panose="020F0502020204030204" pitchFamily="34" charset="0"/>
              </a:rPr>
              <a:t>Alter</a:t>
            </a:r>
          </a:p>
        </p:txBody>
      </p:sp>
      <p:sp>
        <p:nvSpPr>
          <p:cNvPr id="28" name="Textfeld 27">
            <a:extLst>
              <a:ext uri="{FF2B5EF4-FFF2-40B4-BE49-F238E27FC236}">
                <a16:creationId xmlns:a16="http://schemas.microsoft.com/office/drawing/2014/main" id="{F72090F5-FEC3-58E1-54AD-28CE1296EC14}"/>
              </a:ext>
            </a:extLst>
          </p:cNvPr>
          <p:cNvSpPr txBox="1"/>
          <p:nvPr/>
        </p:nvSpPr>
        <p:spPr>
          <a:xfrm>
            <a:off x="3965362" y="1402721"/>
            <a:ext cx="990402" cy="246221"/>
          </a:xfrm>
          <a:prstGeom prst="rect">
            <a:avLst/>
          </a:prstGeom>
          <a:noFill/>
        </p:spPr>
        <p:txBody>
          <a:bodyPr wrap="square">
            <a:spAutoFit/>
          </a:bodyPr>
          <a:lstStyle/>
          <a:p>
            <a:r>
              <a:rPr lang="de-DE" sz="1000" dirty="0">
                <a:latin typeface="Calibri" panose="020F0502020204030204" pitchFamily="34" charset="0"/>
                <a:cs typeface="Calibri" panose="020F0502020204030204" pitchFamily="34" charset="0"/>
              </a:rPr>
              <a:t>Geschlecht</a:t>
            </a:r>
          </a:p>
        </p:txBody>
      </p:sp>
      <p:sp>
        <p:nvSpPr>
          <p:cNvPr id="53" name="Abgerundetes Rechteck 52">
            <a:extLst>
              <a:ext uri="{FF2B5EF4-FFF2-40B4-BE49-F238E27FC236}">
                <a16:creationId xmlns:a16="http://schemas.microsoft.com/office/drawing/2014/main" id="{28352336-07AF-D3F3-7168-2CBDC33D393E}"/>
              </a:ext>
            </a:extLst>
          </p:cNvPr>
          <p:cNvSpPr/>
          <p:nvPr/>
        </p:nvSpPr>
        <p:spPr>
          <a:xfrm>
            <a:off x="1144132" y="4097211"/>
            <a:ext cx="5282940" cy="558017"/>
          </a:xfrm>
          <a:prstGeom prst="roundRect">
            <a:avLst/>
          </a:prstGeom>
          <a:solidFill>
            <a:schemeClr val="bg1">
              <a:lumMod val="95000"/>
            </a:schemeClr>
          </a:solidFill>
          <a:ln w="19050">
            <a:solidFill>
              <a:schemeClr val="tx1">
                <a:lumMod val="85000"/>
                <a:lumOff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Abgerundetes Rechteck 72">
            <a:extLst>
              <a:ext uri="{FF2B5EF4-FFF2-40B4-BE49-F238E27FC236}">
                <a16:creationId xmlns:a16="http://schemas.microsoft.com/office/drawing/2014/main" id="{C90CBFEC-DAA3-B2BC-6417-9440DAEE6E54}"/>
              </a:ext>
            </a:extLst>
          </p:cNvPr>
          <p:cNvSpPr/>
          <p:nvPr/>
        </p:nvSpPr>
        <p:spPr>
          <a:xfrm>
            <a:off x="1356343" y="219917"/>
            <a:ext cx="4609849" cy="499773"/>
          </a:xfrm>
          <a:prstGeom prst="roundRect">
            <a:avLst>
              <a:gd name="adj" fmla="val 50000"/>
            </a:avLst>
          </a:prstGeom>
          <a:solidFill>
            <a:srgbClr val="F3F4F7"/>
          </a:solidFill>
          <a:ln>
            <a:no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r>
              <a:rPr lang="de-DE" sz="2400" b="1" dirty="0">
                <a:solidFill>
                  <a:srgbClr val="2F9E97"/>
                </a:solidFill>
                <a:latin typeface="Calibri" panose="020F0502020204030204" pitchFamily="34" charset="0"/>
              </a:rPr>
              <a:t>MEINE PERSÖNLICHE HIT – LISTE</a:t>
            </a:r>
          </a:p>
        </p:txBody>
      </p:sp>
      <p:sp>
        <p:nvSpPr>
          <p:cNvPr id="10" name="Textfeld 9">
            <a:extLst>
              <a:ext uri="{FF2B5EF4-FFF2-40B4-BE49-F238E27FC236}">
                <a16:creationId xmlns:a16="http://schemas.microsoft.com/office/drawing/2014/main" id="{1D824CB5-A1AA-9CA6-AC42-E7E900DF2C90}"/>
              </a:ext>
            </a:extLst>
          </p:cNvPr>
          <p:cNvSpPr txBox="1"/>
          <p:nvPr/>
        </p:nvSpPr>
        <p:spPr>
          <a:xfrm>
            <a:off x="306994" y="1702539"/>
            <a:ext cx="6279786" cy="2021066"/>
          </a:xfrm>
          <a:prstGeom prst="rect">
            <a:avLst/>
          </a:prstGeom>
          <a:noFill/>
        </p:spPr>
        <p:txBody>
          <a:bodyPr wrap="square">
            <a:spAutoFit/>
          </a:bodyPr>
          <a:lstStyle/>
          <a:p>
            <a:r>
              <a:rPr lang="de-DE" sz="1000" dirty="0">
                <a:latin typeface="Calibri" panose="020F0502020204030204" pitchFamily="34" charset="0"/>
                <a:cs typeface="Calibri" panose="020F0502020204030204" pitchFamily="34" charset="0"/>
              </a:rPr>
              <a:t>Im neuen Schuljahr bin ich Deine neue Sportlehrkraft. Wir haben uns im Sportunterricht noch nicht kennengelernt. </a:t>
            </a:r>
          </a:p>
          <a:p>
            <a:r>
              <a:rPr lang="de-DE" sz="1000" dirty="0">
                <a:latin typeface="Calibri" panose="020F0502020204030204" pitchFamily="34" charset="0"/>
                <a:cs typeface="Calibri" panose="020F0502020204030204" pitchFamily="34" charset="0"/>
              </a:rPr>
              <a:t>Um Dein Interesse am Sportunterricht besser einschätzen zu können, benötige ich Deine Unterstützung!</a:t>
            </a:r>
          </a:p>
          <a:p>
            <a:endParaRPr lang="de-DE" sz="1000" b="1" dirty="0">
              <a:latin typeface="Calibri" panose="020F0502020204030204" pitchFamily="34" charset="0"/>
              <a:cs typeface="Calibri" panose="020F0502020204030204" pitchFamily="34" charset="0"/>
            </a:endParaRPr>
          </a:p>
          <a:p>
            <a:pPr algn="just">
              <a:lnSpc>
                <a:spcPct val="120000"/>
              </a:lnSpc>
              <a:spcAft>
                <a:spcPts val="800"/>
              </a:spcAft>
              <a:buNone/>
            </a:pPr>
            <a:r>
              <a:rPr lang="de-DE" sz="1000" b="1" dirty="0">
                <a:latin typeface="Calibri" panose="020F0502020204030204" pitchFamily="34" charset="0"/>
                <a:cs typeface="Calibri" panose="020F0502020204030204" pitchFamily="34" charset="0"/>
              </a:rPr>
              <a:t>ABLAUF</a:t>
            </a:r>
            <a:r>
              <a:rPr lang="de-DE" sz="1000" dirty="0">
                <a:latin typeface="Calibri" panose="020F0502020204030204" pitchFamily="34" charset="0"/>
                <a:cs typeface="Calibri" panose="020F0502020204030204" pitchFamily="34" charset="0"/>
              </a:rPr>
              <a:t>: Bitte fülle die folgende Tabelle vollständig und wahrheitsgemäß aus. So kann ich erkennen, wie stark Du am Sportunterricht interessiert bist!</a:t>
            </a:r>
            <a:endParaRPr lang="de-DE" sz="1100" dirty="0">
              <a:latin typeface="Calibri" panose="020F0502020204030204" pitchFamily="34" charset="0"/>
              <a:cs typeface="Calibri" panose="020F0502020204030204" pitchFamily="34" charset="0"/>
            </a:endParaRPr>
          </a:p>
          <a:p>
            <a:pPr algn="just">
              <a:lnSpc>
                <a:spcPct val="120000"/>
              </a:lnSpc>
              <a:spcAft>
                <a:spcPts val="800"/>
              </a:spcAft>
              <a:buNone/>
            </a:pPr>
            <a:r>
              <a:rPr lang="de-DE" sz="1000" dirty="0">
                <a:latin typeface="Calibri" panose="020F0502020204030204" pitchFamily="34" charset="0"/>
                <a:cs typeface="Calibri" panose="020F0502020204030204" pitchFamily="34" charset="0"/>
              </a:rPr>
              <a:t>Wenn Sportunterricht Dein Lieblingsfach sein sollte, schreibst Du „Sportunterricht“ in die oberste Zeile (Zeile 1). Falls Dir der Sportunterricht im Wesentlichen „egal“ ist, dann platzierst Du „Sportunterricht“ in der mittleren Zeile (Zeile 4). Falls Du den Sportunterricht überhaupt nicht magst, schreibst Du „Sportunterricht“ in die unterste Zeile (Zeile 7). Für alle Zwischenstufen nutzt Du bitte die anderen Zeilen!</a:t>
            </a:r>
          </a:p>
          <a:p>
            <a:endParaRPr lang="de-DE" sz="1000" dirty="0">
              <a:latin typeface="Calibri" panose="020F0502020204030204" pitchFamily="34" charset="0"/>
              <a:cs typeface="Calibri" panose="020F0502020204030204" pitchFamily="34" charset="0"/>
            </a:endParaRPr>
          </a:p>
        </p:txBody>
      </p:sp>
      <p:sp>
        <p:nvSpPr>
          <p:cNvPr id="29" name="Abgerundetes Rechteck 28">
            <a:extLst>
              <a:ext uri="{FF2B5EF4-FFF2-40B4-BE49-F238E27FC236}">
                <a16:creationId xmlns:a16="http://schemas.microsoft.com/office/drawing/2014/main" id="{AC4FD56D-DAB7-CA62-B2D1-69F8D80528D3}"/>
              </a:ext>
            </a:extLst>
          </p:cNvPr>
          <p:cNvSpPr/>
          <p:nvPr/>
        </p:nvSpPr>
        <p:spPr>
          <a:xfrm>
            <a:off x="1144130" y="6087980"/>
            <a:ext cx="4223935" cy="558017"/>
          </a:xfrm>
          <a:prstGeom prst="roundRect">
            <a:avLst/>
          </a:prstGeom>
          <a:solidFill>
            <a:schemeClr val="bg1">
              <a:lumMod val="95000"/>
            </a:schemeClr>
          </a:solidFill>
          <a:ln w="19050">
            <a:solidFill>
              <a:schemeClr val="tx1">
                <a:lumMod val="85000"/>
                <a:lumOff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 name="Grafik 69">
            <a:extLst>
              <a:ext uri="{FF2B5EF4-FFF2-40B4-BE49-F238E27FC236}">
                <a16:creationId xmlns:a16="http://schemas.microsoft.com/office/drawing/2014/main" id="{CA4BFC2E-5B2C-1AA7-99D4-213B851481FA}"/>
              </a:ext>
            </a:extLst>
          </p:cNvPr>
          <p:cNvPicPr>
            <a:picLocks noChangeAspect="1"/>
          </p:cNvPicPr>
          <p:nvPr/>
        </p:nvPicPr>
        <p:blipFill>
          <a:blip r:embed="rId2"/>
          <a:srcRect l="36287" t="18512" r="35021" b="18237"/>
          <a:stretch>
            <a:fillRect/>
          </a:stretch>
        </p:blipFill>
        <p:spPr>
          <a:xfrm>
            <a:off x="709876" y="6186370"/>
            <a:ext cx="320571" cy="320600"/>
          </a:xfrm>
          <a:prstGeom prst="rect">
            <a:avLst/>
          </a:prstGeom>
        </p:spPr>
      </p:pic>
      <p:pic>
        <p:nvPicPr>
          <p:cNvPr id="71" name="Grafik 70">
            <a:extLst>
              <a:ext uri="{FF2B5EF4-FFF2-40B4-BE49-F238E27FC236}">
                <a16:creationId xmlns:a16="http://schemas.microsoft.com/office/drawing/2014/main" id="{25F44829-8669-39E2-7E50-11898DC14255}"/>
              </a:ext>
            </a:extLst>
          </p:cNvPr>
          <p:cNvPicPr>
            <a:picLocks noChangeAspect="1"/>
          </p:cNvPicPr>
          <p:nvPr/>
        </p:nvPicPr>
        <p:blipFill>
          <a:blip r:embed="rId2"/>
          <a:srcRect l="65190" t="18203" r="4431" b="17550"/>
          <a:stretch>
            <a:fillRect/>
          </a:stretch>
        </p:blipFill>
        <p:spPr>
          <a:xfrm>
            <a:off x="684258" y="8196061"/>
            <a:ext cx="339428" cy="325645"/>
          </a:xfrm>
          <a:prstGeom prst="rect">
            <a:avLst/>
          </a:prstGeom>
        </p:spPr>
      </p:pic>
      <p:pic>
        <p:nvPicPr>
          <p:cNvPr id="72" name="Grafik 71">
            <a:extLst>
              <a:ext uri="{FF2B5EF4-FFF2-40B4-BE49-F238E27FC236}">
                <a16:creationId xmlns:a16="http://schemas.microsoft.com/office/drawing/2014/main" id="{6CC48766-4D55-E537-F47C-A92D5F6C309B}"/>
              </a:ext>
            </a:extLst>
          </p:cNvPr>
          <p:cNvPicPr>
            <a:picLocks noChangeAspect="1"/>
          </p:cNvPicPr>
          <p:nvPr/>
        </p:nvPicPr>
        <p:blipFill>
          <a:blip r:embed="rId2"/>
          <a:srcRect l="4093" t="16806" r="64388" b="15545"/>
          <a:stretch>
            <a:fillRect/>
          </a:stretch>
        </p:blipFill>
        <p:spPr>
          <a:xfrm>
            <a:off x="700732" y="4175766"/>
            <a:ext cx="352158" cy="342888"/>
          </a:xfrm>
          <a:prstGeom prst="rect">
            <a:avLst/>
          </a:prstGeom>
        </p:spPr>
      </p:pic>
      <p:sp>
        <p:nvSpPr>
          <p:cNvPr id="43" name="Abgerundetes Rechteck 42">
            <a:extLst>
              <a:ext uri="{FF2B5EF4-FFF2-40B4-BE49-F238E27FC236}">
                <a16:creationId xmlns:a16="http://schemas.microsoft.com/office/drawing/2014/main" id="{DD17FA3A-D26E-66B6-5E5F-7EDBC63AE02E}"/>
              </a:ext>
            </a:extLst>
          </p:cNvPr>
          <p:cNvSpPr/>
          <p:nvPr/>
        </p:nvSpPr>
        <p:spPr>
          <a:xfrm>
            <a:off x="1144135" y="6705000"/>
            <a:ext cx="3696804"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3E66B90F-8CE6-612A-5AF4-6D6C9F1B4831}"/>
              </a:ext>
            </a:extLst>
          </p:cNvPr>
          <p:cNvSpPr/>
          <p:nvPr/>
        </p:nvSpPr>
        <p:spPr>
          <a:xfrm>
            <a:off x="1144135" y="7377085"/>
            <a:ext cx="3696804"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Abgerundetes Rechteck 2">
            <a:extLst>
              <a:ext uri="{FF2B5EF4-FFF2-40B4-BE49-F238E27FC236}">
                <a16:creationId xmlns:a16="http://schemas.microsoft.com/office/drawing/2014/main" id="{CDC1490E-38CD-C7B5-70EC-35A1372F8664}"/>
              </a:ext>
            </a:extLst>
          </p:cNvPr>
          <p:cNvSpPr/>
          <p:nvPr/>
        </p:nvSpPr>
        <p:spPr>
          <a:xfrm>
            <a:off x="1144134" y="4723453"/>
            <a:ext cx="4751340"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a:extLst>
              <a:ext uri="{FF2B5EF4-FFF2-40B4-BE49-F238E27FC236}">
                <a16:creationId xmlns:a16="http://schemas.microsoft.com/office/drawing/2014/main" id="{3A51F8ED-55E0-DD73-96A4-A85006E4C0A6}"/>
              </a:ext>
            </a:extLst>
          </p:cNvPr>
          <p:cNvSpPr/>
          <p:nvPr/>
        </p:nvSpPr>
        <p:spPr>
          <a:xfrm>
            <a:off x="1144134" y="5402352"/>
            <a:ext cx="4751340" cy="599148"/>
          </a:xfrm>
          <a:prstGeom prst="roundRect">
            <a:avLst/>
          </a:prstGeom>
          <a:solidFill>
            <a:schemeClr val="bg1">
              <a:lumMod val="95000"/>
            </a:schemeClr>
          </a:solidFill>
          <a:ln w="25400" cap="rnd">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76B702B-2A98-E63A-4D4E-03774FD7A923}"/>
              </a:ext>
            </a:extLst>
          </p:cNvPr>
          <p:cNvSpPr txBox="1"/>
          <p:nvPr/>
        </p:nvSpPr>
        <p:spPr>
          <a:xfrm>
            <a:off x="411389" y="4147155"/>
            <a:ext cx="273016" cy="400110"/>
          </a:xfrm>
          <a:prstGeom prst="rect">
            <a:avLst/>
          </a:prstGeom>
          <a:noFill/>
        </p:spPr>
        <p:txBody>
          <a:bodyPr wrap="square" rtlCol="0">
            <a:spAutoFit/>
          </a:bodyPr>
          <a:lstStyle/>
          <a:p>
            <a:r>
              <a:rPr lang="de-DE" sz="2000" b="1" dirty="0">
                <a:solidFill>
                  <a:srgbClr val="2F9E97"/>
                </a:solidFill>
                <a:latin typeface="Calibri" panose="020F0502020204030204" pitchFamily="34" charset="0"/>
                <a:cs typeface="Calibri" panose="020F0502020204030204" pitchFamily="34" charset="0"/>
              </a:rPr>
              <a:t>1</a:t>
            </a:r>
          </a:p>
        </p:txBody>
      </p:sp>
      <p:sp>
        <p:nvSpPr>
          <p:cNvPr id="11" name="Textfeld 10">
            <a:extLst>
              <a:ext uri="{FF2B5EF4-FFF2-40B4-BE49-F238E27FC236}">
                <a16:creationId xmlns:a16="http://schemas.microsoft.com/office/drawing/2014/main" id="{C0002B8D-333B-C7E9-8649-590DC76BDAF2}"/>
              </a:ext>
            </a:extLst>
          </p:cNvPr>
          <p:cNvSpPr txBox="1"/>
          <p:nvPr/>
        </p:nvSpPr>
        <p:spPr>
          <a:xfrm>
            <a:off x="411389" y="4819103"/>
            <a:ext cx="273016" cy="400110"/>
          </a:xfrm>
          <a:prstGeom prst="rect">
            <a:avLst/>
          </a:prstGeom>
          <a:noFill/>
        </p:spPr>
        <p:txBody>
          <a:bodyPr wrap="square" rtlCol="0">
            <a:spAutoFit/>
          </a:bodyPr>
          <a:lstStyle/>
          <a:p>
            <a:r>
              <a:rPr lang="de-DE" sz="2000" b="1" dirty="0">
                <a:solidFill>
                  <a:srgbClr val="2F9E97">
                    <a:alpha val="90000"/>
                  </a:srgbClr>
                </a:solidFill>
                <a:latin typeface="Calibri" panose="020F0502020204030204" pitchFamily="34" charset="0"/>
                <a:cs typeface="Calibri" panose="020F0502020204030204" pitchFamily="34" charset="0"/>
              </a:rPr>
              <a:t>2</a:t>
            </a:r>
          </a:p>
        </p:txBody>
      </p:sp>
      <p:sp>
        <p:nvSpPr>
          <p:cNvPr id="13" name="Textfeld 12">
            <a:extLst>
              <a:ext uri="{FF2B5EF4-FFF2-40B4-BE49-F238E27FC236}">
                <a16:creationId xmlns:a16="http://schemas.microsoft.com/office/drawing/2014/main" id="{805DB4C9-12EE-F62E-AA14-F1B7E7AD8A63}"/>
              </a:ext>
            </a:extLst>
          </p:cNvPr>
          <p:cNvSpPr txBox="1"/>
          <p:nvPr/>
        </p:nvSpPr>
        <p:spPr>
          <a:xfrm>
            <a:off x="411389" y="5529998"/>
            <a:ext cx="273016" cy="400110"/>
          </a:xfrm>
          <a:prstGeom prst="rect">
            <a:avLst/>
          </a:prstGeom>
          <a:noFill/>
        </p:spPr>
        <p:txBody>
          <a:bodyPr wrap="square" rtlCol="0">
            <a:spAutoFit/>
          </a:bodyPr>
          <a:lstStyle/>
          <a:p>
            <a:r>
              <a:rPr lang="de-DE" sz="2000" b="1" dirty="0">
                <a:solidFill>
                  <a:srgbClr val="2F9E97">
                    <a:alpha val="80000"/>
                  </a:srgbClr>
                </a:solidFill>
                <a:latin typeface="Calibri" panose="020F0502020204030204" pitchFamily="34" charset="0"/>
                <a:cs typeface="Calibri" panose="020F0502020204030204" pitchFamily="34" charset="0"/>
              </a:rPr>
              <a:t>3</a:t>
            </a:r>
          </a:p>
        </p:txBody>
      </p:sp>
      <p:sp>
        <p:nvSpPr>
          <p:cNvPr id="15" name="Textfeld 14">
            <a:extLst>
              <a:ext uri="{FF2B5EF4-FFF2-40B4-BE49-F238E27FC236}">
                <a16:creationId xmlns:a16="http://schemas.microsoft.com/office/drawing/2014/main" id="{0CB8E9FE-952F-C1CD-FDFD-AD533AA74B7C}"/>
              </a:ext>
            </a:extLst>
          </p:cNvPr>
          <p:cNvSpPr txBox="1"/>
          <p:nvPr/>
        </p:nvSpPr>
        <p:spPr>
          <a:xfrm>
            <a:off x="411389" y="6139689"/>
            <a:ext cx="273016" cy="400110"/>
          </a:xfrm>
          <a:prstGeom prst="rect">
            <a:avLst/>
          </a:prstGeom>
          <a:noFill/>
        </p:spPr>
        <p:txBody>
          <a:bodyPr wrap="square" rtlCol="0">
            <a:spAutoFit/>
          </a:bodyPr>
          <a:lstStyle/>
          <a:p>
            <a:r>
              <a:rPr lang="de-DE" sz="2000" b="1" dirty="0">
                <a:solidFill>
                  <a:srgbClr val="2F9E97">
                    <a:alpha val="70000"/>
                  </a:srgbClr>
                </a:solidFill>
                <a:latin typeface="Calibri" panose="020F0502020204030204" pitchFamily="34" charset="0"/>
                <a:cs typeface="Calibri" panose="020F0502020204030204" pitchFamily="34" charset="0"/>
              </a:rPr>
              <a:t>4</a:t>
            </a:r>
          </a:p>
        </p:txBody>
      </p:sp>
      <p:sp>
        <p:nvSpPr>
          <p:cNvPr id="16" name="Textfeld 15">
            <a:extLst>
              <a:ext uri="{FF2B5EF4-FFF2-40B4-BE49-F238E27FC236}">
                <a16:creationId xmlns:a16="http://schemas.microsoft.com/office/drawing/2014/main" id="{D2B4067C-75DC-AD81-E2C9-8E8BDA530DD3}"/>
              </a:ext>
            </a:extLst>
          </p:cNvPr>
          <p:cNvSpPr txBox="1"/>
          <p:nvPr/>
        </p:nvSpPr>
        <p:spPr>
          <a:xfrm>
            <a:off x="393005" y="6802393"/>
            <a:ext cx="273016" cy="400110"/>
          </a:xfrm>
          <a:prstGeom prst="rect">
            <a:avLst/>
          </a:prstGeom>
          <a:noFill/>
        </p:spPr>
        <p:txBody>
          <a:bodyPr wrap="square" rtlCol="0">
            <a:spAutoFit/>
          </a:bodyPr>
          <a:lstStyle/>
          <a:p>
            <a:r>
              <a:rPr lang="de-DE" sz="2000" b="1" dirty="0">
                <a:solidFill>
                  <a:srgbClr val="2F9E97">
                    <a:alpha val="60000"/>
                  </a:srgbClr>
                </a:solidFill>
                <a:latin typeface="Calibri" panose="020F0502020204030204" pitchFamily="34" charset="0"/>
                <a:cs typeface="Calibri" panose="020F0502020204030204" pitchFamily="34" charset="0"/>
              </a:rPr>
              <a:t>5</a:t>
            </a:r>
          </a:p>
        </p:txBody>
      </p:sp>
      <p:sp>
        <p:nvSpPr>
          <p:cNvPr id="17" name="Textfeld 16">
            <a:extLst>
              <a:ext uri="{FF2B5EF4-FFF2-40B4-BE49-F238E27FC236}">
                <a16:creationId xmlns:a16="http://schemas.microsoft.com/office/drawing/2014/main" id="{915171B3-9758-EC36-36D6-3F329F136E54}"/>
              </a:ext>
            </a:extLst>
          </p:cNvPr>
          <p:cNvSpPr txBox="1"/>
          <p:nvPr/>
        </p:nvSpPr>
        <p:spPr>
          <a:xfrm>
            <a:off x="393005" y="7481436"/>
            <a:ext cx="273016" cy="400110"/>
          </a:xfrm>
          <a:prstGeom prst="rect">
            <a:avLst/>
          </a:prstGeom>
          <a:noFill/>
        </p:spPr>
        <p:txBody>
          <a:bodyPr wrap="square" rtlCol="0">
            <a:spAutoFit/>
          </a:bodyPr>
          <a:lstStyle/>
          <a:p>
            <a:r>
              <a:rPr lang="de-DE" sz="2000" b="1" dirty="0">
                <a:solidFill>
                  <a:srgbClr val="2F9E97">
                    <a:alpha val="50000"/>
                  </a:srgbClr>
                </a:solidFill>
                <a:latin typeface="Calibri" panose="020F0502020204030204" pitchFamily="34" charset="0"/>
                <a:cs typeface="Calibri" panose="020F0502020204030204" pitchFamily="34" charset="0"/>
              </a:rPr>
              <a:t>6</a:t>
            </a:r>
          </a:p>
        </p:txBody>
      </p:sp>
      <p:sp>
        <p:nvSpPr>
          <p:cNvPr id="18" name="Textfeld 17">
            <a:extLst>
              <a:ext uri="{FF2B5EF4-FFF2-40B4-BE49-F238E27FC236}">
                <a16:creationId xmlns:a16="http://schemas.microsoft.com/office/drawing/2014/main" id="{29591DBB-171D-EBD4-B70D-1234814443D3}"/>
              </a:ext>
            </a:extLst>
          </p:cNvPr>
          <p:cNvSpPr txBox="1"/>
          <p:nvPr/>
        </p:nvSpPr>
        <p:spPr>
          <a:xfrm>
            <a:off x="407380" y="8152182"/>
            <a:ext cx="273016" cy="400110"/>
          </a:xfrm>
          <a:prstGeom prst="rect">
            <a:avLst/>
          </a:prstGeom>
          <a:noFill/>
        </p:spPr>
        <p:txBody>
          <a:bodyPr wrap="square" rtlCol="0">
            <a:spAutoFit/>
          </a:bodyPr>
          <a:lstStyle/>
          <a:p>
            <a:r>
              <a:rPr lang="de-DE" sz="2000" b="1" dirty="0">
                <a:solidFill>
                  <a:srgbClr val="2F9E97">
                    <a:alpha val="40000"/>
                  </a:srgbClr>
                </a:solidFill>
                <a:latin typeface="Calibri" panose="020F0502020204030204" pitchFamily="34" charset="0"/>
                <a:cs typeface="Calibri" panose="020F0502020204030204" pitchFamily="34" charset="0"/>
              </a:rPr>
              <a:t>7</a:t>
            </a:r>
          </a:p>
        </p:txBody>
      </p:sp>
      <p:pic>
        <p:nvPicPr>
          <p:cNvPr id="20" name="Grafik 19">
            <a:extLst>
              <a:ext uri="{FF2B5EF4-FFF2-40B4-BE49-F238E27FC236}">
                <a16:creationId xmlns:a16="http://schemas.microsoft.com/office/drawing/2014/main" id="{5202E285-F48C-B7F7-0F21-5148A0008A48}"/>
              </a:ext>
            </a:extLst>
          </p:cNvPr>
          <p:cNvPicPr>
            <a:picLocks noChangeAspect="1"/>
          </p:cNvPicPr>
          <p:nvPr/>
        </p:nvPicPr>
        <p:blipFill>
          <a:blip r:embed="rId2"/>
          <a:srcRect l="4093" t="16806" r="64388" b="15545"/>
          <a:stretch>
            <a:fillRect/>
          </a:stretch>
        </p:blipFill>
        <p:spPr>
          <a:xfrm>
            <a:off x="700732" y="4859476"/>
            <a:ext cx="352158" cy="342888"/>
          </a:xfrm>
          <a:prstGeom prst="rect">
            <a:avLst/>
          </a:prstGeom>
        </p:spPr>
      </p:pic>
      <p:pic>
        <p:nvPicPr>
          <p:cNvPr id="21" name="Grafik 20">
            <a:extLst>
              <a:ext uri="{FF2B5EF4-FFF2-40B4-BE49-F238E27FC236}">
                <a16:creationId xmlns:a16="http://schemas.microsoft.com/office/drawing/2014/main" id="{F1AC1A9D-CFBA-E4A8-2D2C-F249A2320BE7}"/>
              </a:ext>
            </a:extLst>
          </p:cNvPr>
          <p:cNvPicPr>
            <a:picLocks noChangeAspect="1"/>
          </p:cNvPicPr>
          <p:nvPr/>
        </p:nvPicPr>
        <p:blipFill>
          <a:blip r:embed="rId2"/>
          <a:srcRect l="4093" t="16806" r="64388" b="15545"/>
          <a:stretch>
            <a:fillRect/>
          </a:stretch>
        </p:blipFill>
        <p:spPr>
          <a:xfrm>
            <a:off x="700732" y="5570371"/>
            <a:ext cx="352158" cy="342888"/>
          </a:xfrm>
          <a:prstGeom prst="rect">
            <a:avLst/>
          </a:prstGeom>
        </p:spPr>
      </p:pic>
      <p:pic>
        <p:nvPicPr>
          <p:cNvPr id="22" name="Grafik 21">
            <a:extLst>
              <a:ext uri="{FF2B5EF4-FFF2-40B4-BE49-F238E27FC236}">
                <a16:creationId xmlns:a16="http://schemas.microsoft.com/office/drawing/2014/main" id="{F5AF0129-4FB3-6D44-80AF-9E3735C172E6}"/>
              </a:ext>
            </a:extLst>
          </p:cNvPr>
          <p:cNvPicPr>
            <a:picLocks noChangeAspect="1"/>
          </p:cNvPicPr>
          <p:nvPr/>
        </p:nvPicPr>
        <p:blipFill>
          <a:blip r:embed="rId2"/>
          <a:srcRect l="36287" t="18512" r="35021" b="18237"/>
          <a:stretch>
            <a:fillRect/>
          </a:stretch>
        </p:blipFill>
        <p:spPr>
          <a:xfrm>
            <a:off x="707820" y="6846321"/>
            <a:ext cx="320571" cy="320600"/>
          </a:xfrm>
          <a:prstGeom prst="rect">
            <a:avLst/>
          </a:prstGeom>
        </p:spPr>
      </p:pic>
      <p:pic>
        <p:nvPicPr>
          <p:cNvPr id="27" name="Grafik 26">
            <a:extLst>
              <a:ext uri="{FF2B5EF4-FFF2-40B4-BE49-F238E27FC236}">
                <a16:creationId xmlns:a16="http://schemas.microsoft.com/office/drawing/2014/main" id="{11E58CD8-EF80-829E-B69E-B89A37FCDCC9}"/>
              </a:ext>
            </a:extLst>
          </p:cNvPr>
          <p:cNvPicPr>
            <a:picLocks noChangeAspect="1"/>
          </p:cNvPicPr>
          <p:nvPr/>
        </p:nvPicPr>
        <p:blipFill>
          <a:blip r:embed="rId2"/>
          <a:srcRect l="36287" t="18512" r="35021" b="18237"/>
          <a:stretch>
            <a:fillRect/>
          </a:stretch>
        </p:blipFill>
        <p:spPr>
          <a:xfrm>
            <a:off x="707820" y="7503593"/>
            <a:ext cx="320571" cy="320600"/>
          </a:xfrm>
          <a:prstGeom prst="rect">
            <a:avLst/>
          </a:prstGeom>
        </p:spPr>
      </p:pic>
      <p:sp>
        <p:nvSpPr>
          <p:cNvPr id="33" name="Abgerundetes Rechteck 32">
            <a:extLst>
              <a:ext uri="{FF2B5EF4-FFF2-40B4-BE49-F238E27FC236}">
                <a16:creationId xmlns:a16="http://schemas.microsoft.com/office/drawing/2014/main" id="{92465E7E-1AE3-5748-D505-96CA01E39B71}"/>
              </a:ext>
            </a:extLst>
          </p:cNvPr>
          <p:cNvSpPr/>
          <p:nvPr/>
        </p:nvSpPr>
        <p:spPr>
          <a:xfrm>
            <a:off x="1144132" y="8075806"/>
            <a:ext cx="3212716" cy="558017"/>
          </a:xfrm>
          <a:prstGeom prst="roundRect">
            <a:avLst/>
          </a:prstGeom>
          <a:solidFill>
            <a:schemeClr val="bg1">
              <a:lumMod val="95000"/>
            </a:schemeClr>
          </a:solidFill>
          <a:ln w="19050">
            <a:solidFill>
              <a:schemeClr val="tx1">
                <a:lumMod val="85000"/>
                <a:lumOff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8703965"/>
      </p:ext>
    </p:extLst>
  </p:cSld>
  <p:clrMapOvr>
    <a:masterClrMapping/>
  </p:clrMapOvr>
</p:sld>
</file>

<file path=ppt/theme/theme1.xml><?xml version="1.0" encoding="utf-8"?>
<a:theme xmlns:a="http://schemas.openxmlformats.org/drawingml/2006/main" name="Folienmaster Grü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o - Oran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Macintosh PowerPoint</Application>
  <PresentationFormat>A4-Papier (210 x 297 mm)</PresentationFormat>
  <Paragraphs>111</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vt:i4>
      </vt:variant>
    </vt:vector>
  </HeadingPairs>
  <TitlesOfParts>
    <vt:vector size="11" baseType="lpstr">
      <vt:lpstr>Arial</vt:lpstr>
      <vt:lpstr>Calibri</vt:lpstr>
      <vt:lpstr>Calibri Light</vt:lpstr>
      <vt:lpstr>Calibri Regular</vt:lpstr>
      <vt:lpstr>Folienmaster Grün</vt:lpstr>
      <vt:lpstr>Blanko - Orange</vt:lpstr>
      <vt:lpstr>PowerPoint-Präsentation</vt:lpstr>
      <vt:lpstr>PowerPoint-Präsentation</vt:lpstr>
      <vt:lpstr>PowerPoint-Präsentation</vt:lpstr>
      <vt:lpstr>PowerPoint-Präsentation</vt:lpstr>
      <vt:lpstr>PowerPoint-Präsentation</vt:lpstr>
    </vt:vector>
  </TitlesOfParts>
  <Manager>wimasu.de</Manager>
  <Company>WIMASU GmbH</Company>
  <LinksUpToDate>false</LinksUpToDate>
  <SharedDoc>false</SharedDoc>
  <HyperlinkBase>https://wimasu.de/die-hit-liste-eine-methode-fuer-den-sportunterricht/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Zwischen Lieblingssport und Hasssport – mit der persönlichen Hit-Liste Nei-gungen und Abneigungen der Schüler:innen im Sportunterricht erfragen </dc:title>
  <dc:subject>Lieblingssport, Hasssport, Evaluierung Sportunterricht, Sport, Sportunterricht</dc:subject>
  <dc:creator>Neumann Peter</dc:creator>
  <cp:keywords>Lieblingssport, Hasssport, Evaluierung Sportunterricht, Sport, Sportunterricht</cp:keywords>
  <dc:description>© WIMASU GmbH 2026
Alle Rechte vorbehalten. Alle Nachdrucke und digitale Weitergabe nur mit  ausdrücklicher schriftlicher Genehmigung.  </dc:description>
  <cp:lastModifiedBy>larissa damjanovic</cp:lastModifiedBy>
  <cp:revision>492</cp:revision>
  <cp:lastPrinted>2020-07-14T07:52:11Z</cp:lastPrinted>
  <dcterms:created xsi:type="dcterms:W3CDTF">2020-05-26T08:39:00Z</dcterms:created>
  <dcterms:modified xsi:type="dcterms:W3CDTF">2026-06-29T12:24:37Z</dcterms:modified>
  <cp:category>Sportunterricht, Sport</cp:category>
</cp:coreProperties>
</file>