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304" r:id="rId3"/>
    <p:sldId id="299" r:id="rId4"/>
    <p:sldId id="298" r:id="rId5"/>
    <p:sldId id="300" r:id="rId6"/>
    <p:sldId id="260" r:id="rId7"/>
    <p:sldId id="262" r:id="rId8"/>
    <p:sldId id="26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303" r:id="rId32"/>
    <p:sldId id="301" r:id="rId33"/>
    <p:sldId id="302" r:id="rId34"/>
    <p:sldId id="286" r:id="rId35"/>
    <p:sldId id="287" r:id="rId36"/>
    <p:sldId id="288" r:id="rId37"/>
    <p:sldId id="289" r:id="rId38"/>
    <p:sldId id="290" r:id="rId39"/>
    <p:sldId id="291" r:id="rId4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6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29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7D5C5B3-E6BE-1B4D-A99F-FBFB9A39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-7816659" y="-3634810"/>
            <a:ext cx="4368119" cy="19482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Legende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Ballwagen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Tor (eingeklappt; aufgeklappt)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Mattenwagen (Weichboden; leer; voll)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Mattenwagen (Turnmatten; leer; voll)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Turnkasten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5teiliger Kasten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Barren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Minitramp (Draufsicht; Seitenansicht)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Reuterbrett (Draufsicht; Seitenansicht)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Großes Trampolin (Draufsicht; Seitenansicht)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Balken &amp; Übungsbalken (kurz)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Pferd (ohne; mit Pauschen)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Rollstuhl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Schränke (klein; mittel; groß)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566F51-72FF-DA46-B2CC-21DD05ABA6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4784" y="11668025"/>
            <a:ext cx="2412071" cy="2856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F882B2-9F83-8B45-A05A-DFC43EBBA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2517" y="8208062"/>
            <a:ext cx="969765" cy="1269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6D29A4-19DB-794C-A107-6FA3333443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5008" y="8036806"/>
            <a:ext cx="969766" cy="4866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3456D4-5196-7B4D-89A8-02E8B040B4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4325" y="6652891"/>
            <a:ext cx="1079083" cy="10085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E0795E-5BF1-5941-9767-370482ADD5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905" y="8743853"/>
            <a:ext cx="4171752" cy="24508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2104DE3-CD7C-B448-B767-B25EAA4E14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5009" y="5246394"/>
            <a:ext cx="2821134" cy="10120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06556" y="4094263"/>
            <a:ext cx="571280" cy="12412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4877" y="3679664"/>
            <a:ext cx="603017" cy="4408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22279F-B18D-B644-A649-0C051C45FF0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71476" y="-82408"/>
            <a:ext cx="631229" cy="24191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B3A28AE-E16D-4D41-A336-B32D08B5966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87824" y="-60702"/>
            <a:ext cx="639303" cy="24364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6E9A581-CD42-614E-8F69-E79EBA29F2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345267" y="12747684"/>
            <a:ext cx="472540" cy="144230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277831" y="1938070"/>
            <a:ext cx="835761" cy="16503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FF5EED5-772B-B447-B202-895106C4F8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660751" y="2000349"/>
            <a:ext cx="832234" cy="16256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9545887-218E-4249-BBCB-EB6026E3D75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686615" y="12749447"/>
            <a:ext cx="472540" cy="143877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027" y="7077560"/>
            <a:ext cx="1021364" cy="2700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8370" y="147663"/>
            <a:ext cx="2412070" cy="16221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6365" y="-2502568"/>
            <a:ext cx="1169010" cy="83863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1053302" y="7908200"/>
            <a:ext cx="773839" cy="397896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813" y="13984821"/>
            <a:ext cx="1033641" cy="65368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9531" y="15150460"/>
            <a:ext cx="1254778" cy="5345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3354" y="15150461"/>
            <a:ext cx="1589597" cy="54368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4670" y="15150460"/>
            <a:ext cx="1073740" cy="54612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3229" y="11252985"/>
            <a:ext cx="5383445" cy="11947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EE25522-741E-F042-BE3D-09C126FEED2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8286" y="-826505"/>
            <a:ext cx="2412070" cy="1128454"/>
          </a:xfrm>
          <a:prstGeom prst="rect">
            <a:avLst/>
          </a:prstGeom>
        </p:spPr>
      </p:pic>
      <p:pic>
        <p:nvPicPr>
          <p:cNvPr id="28" name="Grafik 27" descr="C:\Users\Wibowo\wimasu Dropbox\Jonas Wibowo\Wissenschaft\Projekte\2017_Barrierfreedom\EHfa\LI-Fortbildung_Geräteraummanagement\wimasu_logo_alle.png"/>
          <p:cNvPicPr/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61" y="9358095"/>
            <a:ext cx="470410" cy="47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rafik 29" descr="C:\Users\Buekers\Desktop\uknord_02.jpg"/>
          <p:cNvPicPr/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41" y="9395437"/>
            <a:ext cx="589752" cy="3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5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99E1050-A848-BB41-A57A-529C1C2CA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894520"/>
            <a:ext cx="6105525" cy="6116959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-7816659" y="-3634810"/>
            <a:ext cx="4368119" cy="19482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Legende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Ballwagen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Tor (eingeklappt; aufgeklappt)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Mattenwagen (Weichboden; leer; voll)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Mattenwagen (Turnmatten; leer; voll)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Turnkasten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5teiliger Kasten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Barren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Minitramp (Draufsicht; Seitenansicht)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Reuterbrett (Draufsicht; Seitenansicht)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Großes Trampolin (Draufsicht; Seitenansicht)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Balken &amp; Übungsbalken (kurz)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Pferd (ohne; mit Pauschen)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Rollstuhl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Schränke (klein; mittel; groß)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566F51-72FF-DA46-B2CC-21DD05ABA6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4784" y="11668025"/>
            <a:ext cx="2412071" cy="2856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F882B2-9F83-8B45-A05A-DFC43EBBA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2517" y="8208062"/>
            <a:ext cx="969765" cy="1269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6D29A4-19DB-794C-A107-6FA3333443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5008" y="8036806"/>
            <a:ext cx="969766" cy="4866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3456D4-5196-7B4D-89A8-02E8B040B4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4325" y="6652891"/>
            <a:ext cx="1079083" cy="10085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E0795E-5BF1-5941-9767-370482ADD5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905" y="8743853"/>
            <a:ext cx="4171752" cy="24508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2104DE3-CD7C-B448-B767-B25EAA4E14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5009" y="5246394"/>
            <a:ext cx="2821134" cy="10120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06556" y="4094263"/>
            <a:ext cx="571280" cy="12412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4877" y="3679664"/>
            <a:ext cx="603017" cy="4408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22279F-B18D-B644-A649-0C051C45FF0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71476" y="-82408"/>
            <a:ext cx="631229" cy="24191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B3A28AE-E16D-4D41-A336-B32D08B5966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87824" y="-60702"/>
            <a:ext cx="639303" cy="24364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6E9A581-CD42-614E-8F69-E79EBA29F2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345267" y="12747684"/>
            <a:ext cx="472540" cy="144230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277831" y="1938070"/>
            <a:ext cx="835761" cy="16503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FF5EED5-772B-B447-B202-895106C4F8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660751" y="2000349"/>
            <a:ext cx="832234" cy="16256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9545887-218E-4249-BBCB-EB6026E3D75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686615" y="12749447"/>
            <a:ext cx="472540" cy="143877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027" y="7077560"/>
            <a:ext cx="1021364" cy="2700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8370" y="147663"/>
            <a:ext cx="2412070" cy="16221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6365" y="-2502568"/>
            <a:ext cx="1169010" cy="83863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1053302" y="7908200"/>
            <a:ext cx="773839" cy="397896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813" y="13984821"/>
            <a:ext cx="1033641" cy="65368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9531" y="15150460"/>
            <a:ext cx="1254778" cy="5345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3354" y="15150461"/>
            <a:ext cx="1589597" cy="54368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4670" y="15150460"/>
            <a:ext cx="1073740" cy="54612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3229" y="11252985"/>
            <a:ext cx="5383445" cy="11947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C9FB533-318D-7542-B9CE-6D48BDC1F84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2775" y="-756944"/>
            <a:ext cx="2481048" cy="11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8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64D4-373C-4B0A-B610-6C50A0115A1B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F25F-F6A5-4B12-A5B1-C4810176A23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C:\Users\Wibowo\wimasu Dropbox\Jonas Wibowo\Wissenschaft\Projekte\2017_Barrierfreedom\EHfa\LI-Fortbildung_Geräteraummanagement\wimasu_logo_alle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Buekers\Desktop\uknord_02.jp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Wibowo\wimasu Dropbox\Jonas Wibowo\Wissenschaft\Projekte\2017_Barrierfreedom\EHfa\LI-Fortbildung_Geräteraummanagement\wimasu_logo_alle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61" y="9358095"/>
            <a:ext cx="470410" cy="47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Buekers\Desktop\uknord_02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41" y="9395437"/>
            <a:ext cx="589752" cy="3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DD85E1A-60CA-EB42-84EB-A1EB7EB05FBA}"/>
              </a:ext>
            </a:extLst>
          </p:cNvPr>
          <p:cNvSpPr txBox="1"/>
          <p:nvPr userDrawn="1"/>
        </p:nvSpPr>
        <p:spPr>
          <a:xfrm>
            <a:off x="366418" y="9459036"/>
            <a:ext cx="13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WIMASU.de</a:t>
            </a:r>
          </a:p>
        </p:txBody>
      </p:sp>
    </p:spTree>
    <p:extLst>
      <p:ext uri="{BB962C8B-B14F-4D97-AF65-F5344CB8AC3E}">
        <p14:creationId xmlns:p14="http://schemas.microsoft.com/office/powerpoint/2010/main" val="40044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png"/><Relationship Id="rId21" Type="http://schemas.openxmlformats.org/officeDocument/2006/relationships/image" Target="../media/image56.png"/><Relationship Id="rId42" Type="http://schemas.openxmlformats.org/officeDocument/2006/relationships/image" Target="../media/image77.png"/><Relationship Id="rId47" Type="http://schemas.openxmlformats.org/officeDocument/2006/relationships/image" Target="../media/image32.png"/><Relationship Id="rId63" Type="http://schemas.openxmlformats.org/officeDocument/2006/relationships/image" Target="../media/image92.png"/><Relationship Id="rId68" Type="http://schemas.openxmlformats.org/officeDocument/2006/relationships/image" Target="../media/image97.png"/><Relationship Id="rId16" Type="http://schemas.openxmlformats.org/officeDocument/2006/relationships/image" Target="../media/image52.png"/><Relationship Id="rId11" Type="http://schemas.openxmlformats.org/officeDocument/2006/relationships/image" Target="../media/image39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66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hyperlink" Target="https://youtu.be/4tSC500Ri_I" TargetMode="External"/><Relationship Id="rId5" Type="http://schemas.openxmlformats.org/officeDocument/2006/relationships/image" Target="../media/image43.png"/><Relationship Id="rId61" Type="http://schemas.openxmlformats.org/officeDocument/2006/relationships/image" Target="../media/image90.png"/><Relationship Id="rId19" Type="http://schemas.openxmlformats.org/officeDocument/2006/relationships/image" Target="../media/image54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33.png"/><Relationship Id="rId56" Type="http://schemas.openxmlformats.org/officeDocument/2006/relationships/image" Target="../media/image85.png"/><Relationship Id="rId64" Type="http://schemas.openxmlformats.org/officeDocument/2006/relationships/image" Target="../media/image93.png"/><Relationship Id="rId69" Type="http://schemas.openxmlformats.org/officeDocument/2006/relationships/image" Target="../media/image98.png"/><Relationship Id="rId77" Type="http://schemas.openxmlformats.org/officeDocument/2006/relationships/image" Target="../media/image106.png"/><Relationship Id="rId8" Type="http://schemas.openxmlformats.org/officeDocument/2006/relationships/image" Target="../media/image46.png"/><Relationship Id="rId51" Type="http://schemas.openxmlformats.org/officeDocument/2006/relationships/image" Target="../media/image38.png"/><Relationship Id="rId72" Type="http://schemas.openxmlformats.org/officeDocument/2006/relationships/image" Target="../media/image101.png"/><Relationship Id="rId3" Type="http://schemas.openxmlformats.org/officeDocument/2006/relationships/image" Target="../media/image31.png"/><Relationship Id="rId12" Type="http://schemas.openxmlformats.org/officeDocument/2006/relationships/image" Target="../media/image37.png"/><Relationship Id="rId17" Type="http://schemas.openxmlformats.org/officeDocument/2006/relationships/image" Target="../media/image36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59" Type="http://schemas.openxmlformats.org/officeDocument/2006/relationships/image" Target="../media/image88.png"/><Relationship Id="rId67" Type="http://schemas.openxmlformats.org/officeDocument/2006/relationships/image" Target="../media/image96.png"/><Relationship Id="rId20" Type="http://schemas.openxmlformats.org/officeDocument/2006/relationships/image" Target="../media/image55.png"/><Relationship Id="rId41" Type="http://schemas.openxmlformats.org/officeDocument/2006/relationships/image" Target="../media/image76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34.png"/><Relationship Id="rId57" Type="http://schemas.openxmlformats.org/officeDocument/2006/relationships/image" Target="../media/image86.png"/><Relationship Id="rId10" Type="http://schemas.openxmlformats.org/officeDocument/2006/relationships/image" Target="../media/image48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52" Type="http://schemas.openxmlformats.org/officeDocument/2006/relationships/image" Target="../media/image40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73" Type="http://schemas.openxmlformats.org/officeDocument/2006/relationships/image" Target="../media/image102.png"/><Relationship Id="rId78" Type="http://schemas.openxmlformats.org/officeDocument/2006/relationships/image" Target="../media/image10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9" Type="http://schemas.openxmlformats.org/officeDocument/2006/relationships/image" Target="../media/image74.png"/><Relationship Id="rId34" Type="http://schemas.openxmlformats.org/officeDocument/2006/relationships/image" Target="../media/image69.png"/><Relationship Id="rId50" Type="http://schemas.openxmlformats.org/officeDocument/2006/relationships/image" Target="../media/image35.png"/><Relationship Id="rId55" Type="http://schemas.openxmlformats.org/officeDocument/2006/relationships/image" Target="../media/image84.png"/><Relationship Id="rId76" Type="http://schemas.openxmlformats.org/officeDocument/2006/relationships/image" Target="../media/image105.png"/><Relationship Id="rId7" Type="http://schemas.openxmlformats.org/officeDocument/2006/relationships/image" Target="../media/image45.png"/><Relationship Id="rId71" Type="http://schemas.openxmlformats.org/officeDocument/2006/relationships/image" Target="../media/image100.png"/><Relationship Id="rId2" Type="http://schemas.openxmlformats.org/officeDocument/2006/relationships/image" Target="../media/image30.png"/><Relationship Id="rId29" Type="http://schemas.openxmlformats.org/officeDocument/2006/relationships/image" Target="../media/image6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24" Type="http://schemas.openxmlformats.org/officeDocument/2006/relationships/image" Target="../media/image27.png"/><Relationship Id="rId5" Type="http://schemas.openxmlformats.org/officeDocument/2006/relationships/image" Target="../media/image14.png"/><Relationship Id="rId15" Type="http://schemas.openxmlformats.org/officeDocument/2006/relationships/image" Target="../media/image13.png"/><Relationship Id="rId23" Type="http://schemas.openxmlformats.org/officeDocument/2006/relationships/image" Target="../media/image26.png"/><Relationship Id="rId10" Type="http://schemas.openxmlformats.org/officeDocument/2006/relationships/image" Target="../media/image5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9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2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7DE9B0F2-5BE3-894E-A1E5-C49ACB9BE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5" y="1414505"/>
            <a:ext cx="5437830" cy="456877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85" y="2517381"/>
            <a:ext cx="2611430" cy="22242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85" y="3488662"/>
            <a:ext cx="2611430" cy="22242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85" y="4671073"/>
            <a:ext cx="2611430" cy="22242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445" y="3863611"/>
            <a:ext cx="304499" cy="9134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4845" y="4016011"/>
            <a:ext cx="304499" cy="9134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784" y="3962234"/>
            <a:ext cx="304499" cy="9134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83525DD7-55AC-0D47-AB34-D199FDEE8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25" y="4925557"/>
            <a:ext cx="1258102" cy="82196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C7FBD87D-267F-DA4E-9D5E-438A05109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64" y="5232768"/>
            <a:ext cx="273538" cy="35222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1B66CF2-D5F1-0848-9137-4EB0FB975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99" y="5336537"/>
            <a:ext cx="418330" cy="24688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0E752F9-DEC3-F442-A7DD-B2239E5B66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12" y="3934648"/>
            <a:ext cx="571500" cy="7112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F2D614AF-DB84-BD48-88DF-04EB2EC831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49" y="4040959"/>
            <a:ext cx="241300" cy="5588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42" y="1804693"/>
            <a:ext cx="673100" cy="6858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61" y="1812792"/>
            <a:ext cx="673100" cy="6858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2" y="1821229"/>
            <a:ext cx="673100" cy="6858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59" y="2802862"/>
            <a:ext cx="673100" cy="6858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9" y="2802862"/>
            <a:ext cx="673100" cy="6858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54" y="2828565"/>
            <a:ext cx="673100" cy="68580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A258093-848F-514F-97E5-6B414C0ED8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67" y="4963728"/>
            <a:ext cx="736600" cy="7366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22193" y="302932"/>
            <a:ext cx="526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Geräteraum-Manager</a:t>
            </a:r>
            <a:endParaRPr lang="de-DE" sz="5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13978" y="6145533"/>
            <a:ext cx="6163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Impressum:</a:t>
            </a:r>
          </a:p>
          <a:p>
            <a:endParaRPr lang="de-DE" dirty="0"/>
          </a:p>
          <a:p>
            <a:r>
              <a:rPr lang="de-DE" dirty="0"/>
              <a:t>Verantwortlich für den Inhalt: Jonas Wibowo &amp; Frederik </a:t>
            </a:r>
            <a:r>
              <a:rPr lang="de-DE" dirty="0" err="1"/>
              <a:t>Bükers</a:t>
            </a:r>
            <a:endParaRPr lang="de-DE" dirty="0"/>
          </a:p>
          <a:p>
            <a:r>
              <a:rPr lang="de-DE" dirty="0"/>
              <a:t>Grafiken: </a:t>
            </a:r>
            <a:r>
              <a:rPr lang="de-DE" dirty="0" err="1"/>
              <a:t>Nao</a:t>
            </a:r>
            <a:r>
              <a:rPr lang="de-DE" dirty="0"/>
              <a:t> Matsuyama (WIMASU)</a:t>
            </a:r>
          </a:p>
          <a:p>
            <a:r>
              <a:rPr lang="de-DE" dirty="0"/>
              <a:t>Jahr: 2019</a:t>
            </a:r>
          </a:p>
          <a:p>
            <a:r>
              <a:rPr lang="de-DE" dirty="0"/>
              <a:t>Version: 1.0</a:t>
            </a:r>
          </a:p>
          <a:p>
            <a:endParaRPr lang="de-DE" dirty="0"/>
          </a:p>
          <a:p>
            <a:r>
              <a:rPr lang="de-DE" dirty="0"/>
              <a:t>Der Geräteraum-Manager ist ein Kooperationsprojekt der Unfallkasse Nord und WIMASU.</a:t>
            </a:r>
          </a:p>
          <a:p>
            <a:endParaRPr lang="de-DE" dirty="0"/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03729E1F-9923-A743-9453-AE9ADF1914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9438">
            <a:off x="2444595" y="5191295"/>
            <a:ext cx="390000" cy="4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HÜTCHEN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RUND GESTAPELT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DF0143-4A2F-EC47-A261-33446E06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02" y="3771900"/>
            <a:ext cx="1898196" cy="2362200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69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0170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STANGE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E0C1EB-2FDD-FF48-85EA-1897FF22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416225"/>
            <a:ext cx="1320800" cy="5073550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8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97852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RINGE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456EFF-76F2-D44C-AD17-98706C9F6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82" y="3569970"/>
            <a:ext cx="1366520" cy="1366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1CA48B-2796-C542-B6C9-F95DCCBA0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00" y="3586480"/>
            <a:ext cx="1366520" cy="13665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7D5490-74AF-5749-A3F4-50DA6E77B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40" y="5170171"/>
            <a:ext cx="1366520" cy="1366520"/>
          </a:xfrm>
          <a:prstGeom prst="rect">
            <a:avLst/>
          </a:prstGeom>
        </p:spPr>
      </p:pic>
      <p:pic>
        <p:nvPicPr>
          <p:cNvPr id="6" name="Grafik 5" descr="C:\Users\Wibowo\wimasu Dropbox\Jonas Wibowo\Wissenschaft\Projekte\2017_Barrierfreedom\EHfa\LI-Fortbildung_Geräteraummanagement\wimasu_logo_all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Buekers\Desktop\uknord_0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51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56219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GYMNASTIKREIFEN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0DD197-11BE-384A-82DC-5DDB16B0A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22" y="2865120"/>
            <a:ext cx="4245356" cy="4175760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03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LEIBCHEN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3E4617-A019-DB44-8BFE-10D068173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81" y="3629841"/>
            <a:ext cx="2055119" cy="26463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BCAF89-5C84-2E4B-989F-BF0EC4CEE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1" y="3629841"/>
            <a:ext cx="2055119" cy="2646317"/>
          </a:xfrm>
          <a:prstGeom prst="rect">
            <a:avLst/>
          </a:prstGeom>
        </p:spPr>
      </p:pic>
      <p:pic>
        <p:nvPicPr>
          <p:cNvPr id="6" name="Grafik 5" descr="C:\Users\Wibowo\wimasu Dropbox\Jonas Wibowo\Wissenschaft\Projekte\2017_Barrierfreedom\EHfa\LI-Fortbildung_Geräteraummanagement\wimasu_logo_al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Buekers\Desktop\uknord_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64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PARTEIBÄNDER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03A332-CACA-EF49-B119-DCC758534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5" y="4184886"/>
            <a:ext cx="2127873" cy="12557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466676-A35A-244B-86AC-781C2E0DF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3" y="4184886"/>
            <a:ext cx="2127873" cy="1255794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Buekers\Desktop\uknord_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36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1006798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GYMNASTIKBAND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843D0D-854C-514E-9C25-9D8A70ABD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26" y="5399260"/>
            <a:ext cx="2236748" cy="8796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BCCCD9-9522-764D-8EF9-F04EC772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26" y="3905976"/>
            <a:ext cx="2236748" cy="879620"/>
          </a:xfrm>
          <a:prstGeom prst="rect">
            <a:avLst/>
          </a:prstGeom>
        </p:spPr>
      </p:pic>
      <p:pic>
        <p:nvPicPr>
          <p:cNvPr id="6" name="Grafik 5" descr="C:\Users\Wibowo\wimasu Dropbox\Jonas Wibowo\Wissenschaft\Projekte\2017_Barrierfreedom\EHfa\LI-Fortbildung_Geräteraummanagement\wimasu_logo_al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Buekers\Desktop\uknord_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58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ZAUBERSCHNUR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AE38C5-B784-8C44-880C-CE6BCCEF8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52" y="3409656"/>
            <a:ext cx="2548496" cy="3086688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9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6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SEIL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846B54-609F-FA44-8CDD-B62A24AB4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4" y="3278397"/>
            <a:ext cx="3177451" cy="3349206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3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FUSSBALL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A29845-5FA9-4C4A-A7BC-EE274306F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61" y="3751061"/>
            <a:ext cx="2403878" cy="2403878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83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2193" y="302932"/>
            <a:ext cx="526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Geräteraum-Manager</a:t>
            </a:r>
            <a:endParaRPr lang="de-DE" sz="5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13978" y="6145533"/>
            <a:ext cx="6163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Impressum:</a:t>
            </a:r>
          </a:p>
          <a:p>
            <a:endParaRPr lang="de-DE" dirty="0"/>
          </a:p>
          <a:p>
            <a:r>
              <a:rPr lang="de-DE" dirty="0"/>
              <a:t>Verantwortlich für den Inhalt: Jonas Wibowo &amp; Frederik </a:t>
            </a:r>
            <a:r>
              <a:rPr lang="de-DE" dirty="0" err="1"/>
              <a:t>Bükers</a:t>
            </a:r>
            <a:endParaRPr lang="de-DE" dirty="0"/>
          </a:p>
          <a:p>
            <a:r>
              <a:rPr lang="de-DE" dirty="0"/>
              <a:t>Grafiken: </a:t>
            </a:r>
            <a:r>
              <a:rPr lang="de-DE" dirty="0" err="1"/>
              <a:t>Nao</a:t>
            </a:r>
            <a:r>
              <a:rPr lang="de-DE" dirty="0"/>
              <a:t> Matsuyama (WIMASU)</a:t>
            </a:r>
          </a:p>
          <a:p>
            <a:r>
              <a:rPr lang="de-DE" dirty="0"/>
              <a:t>Jahr: 2019</a:t>
            </a:r>
          </a:p>
          <a:p>
            <a:r>
              <a:rPr lang="de-DE" dirty="0"/>
              <a:t>Version: 1.0</a:t>
            </a:r>
          </a:p>
          <a:p>
            <a:endParaRPr lang="de-DE" dirty="0"/>
          </a:p>
          <a:p>
            <a:r>
              <a:rPr lang="de-DE" dirty="0"/>
              <a:t>Der Geräteraum-Manager ist ein Kooperationsprojekt der Unfallkasse Nord und WIMASU.</a:t>
            </a:r>
          </a:p>
          <a:p>
            <a:endParaRPr lang="de-DE" dirty="0"/>
          </a:p>
        </p:txBody>
      </p:sp>
      <p:pic>
        <p:nvPicPr>
          <p:cNvPr id="31" name="Grafik 30" descr="C:\Users\Buekers\Desktop\20190521_Coverbil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1" y="1170344"/>
            <a:ext cx="6163824" cy="5073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4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50497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BASKETBALL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68FF43-2A8E-4D47-B9C9-24BA6C867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7" y="3630867"/>
            <a:ext cx="2644266" cy="26442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84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6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HANDBALL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E520C3-1781-EE43-9F78-611597428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39" y="4171739"/>
            <a:ext cx="1562521" cy="1562521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31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6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VOLLEYBALL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6ED34C-6502-6B47-BFA9-7DC62F26C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7" y="3871255"/>
            <a:ext cx="2123425" cy="2163490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04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TENNISBALL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41D5F3-E8E6-6648-867A-851953688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4371975"/>
            <a:ext cx="1162050" cy="1162050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63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433265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MEDIZINBALL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BE29E9-D918-3D46-9B70-23861644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340100"/>
            <a:ext cx="3225800" cy="3225800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05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597388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SOFTBALL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EB0121-6F55-994D-A3FA-A1E26B2D0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18" y="4087127"/>
            <a:ext cx="1688452" cy="16884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251F8D-770E-5344-A17E-86EB590FD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32" y="4087127"/>
            <a:ext cx="1688452" cy="1731746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Buekers\Desktop\uknord_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039797-051A-3747-AAE2-343716974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74" y="5942470"/>
            <a:ext cx="1688452" cy="17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495259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MEDIZINBALL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C63063-90D2-A646-ABFA-75BB6445C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65" y="2743200"/>
            <a:ext cx="4391270" cy="4419600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55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50496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FLOORBALL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C4E941-2CE2-9640-8230-E09DC480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14800"/>
            <a:ext cx="1676400" cy="1676400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86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582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FLOORBALL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SCHLÄGER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BC340A-6AA2-5145-9004-E919CF04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25" y="2593591"/>
            <a:ext cx="831850" cy="5031678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28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BADMINTON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BÄLLE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4795F-B9BF-B144-AEAF-04536275C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3335421"/>
            <a:ext cx="1397000" cy="3235158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76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7DE9B0F2-5BE3-894E-A1E5-C49ACB9BE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5" y="1414505"/>
            <a:ext cx="5437830" cy="456877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85" y="2517381"/>
            <a:ext cx="2611430" cy="22242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85" y="3488662"/>
            <a:ext cx="2611430" cy="22242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85" y="4671073"/>
            <a:ext cx="2611430" cy="222425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1FB3DA36-3925-B945-B6A6-5344A2FD6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69" y="2881939"/>
            <a:ext cx="838200" cy="8382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F894A855-1381-ED4B-A797-CBE0A5B0C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22" y="1256772"/>
            <a:ext cx="495300" cy="4953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80ED98F7-BC69-BB4B-B4F4-64960CEC6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97" y="3919867"/>
            <a:ext cx="762000" cy="7620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90969AA-A717-2946-B809-8BF567B60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390" y="2175868"/>
            <a:ext cx="1968500" cy="19812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AFD0DDC2-9978-E348-945E-D9669CDD1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29" y="4843709"/>
            <a:ext cx="495300" cy="4953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7DA9A8EE-B281-864A-BB5C-2D34F533D5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28" y="4837359"/>
            <a:ext cx="495300" cy="5080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55A523AB-70DE-C545-904A-B422456D44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13" y="8206740"/>
            <a:ext cx="228600" cy="2286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9A258093-848F-514F-97E5-6B414C0ED8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78" y="1935652"/>
            <a:ext cx="736600" cy="7366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F2D614AF-DB84-BD48-88DF-04EB2EC831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86" y="7829138"/>
            <a:ext cx="241300" cy="5588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76" y="5960717"/>
            <a:ext cx="825500" cy="2476500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20E316E5-CE0E-D144-B303-4FBA2D4420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56" y="5716318"/>
            <a:ext cx="520700" cy="314960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C31C7D34-3ADD-F446-B156-7D8C8DF24B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068" y="458834"/>
            <a:ext cx="825500" cy="120650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83525DD7-55AC-0D47-AB34-D199FDEE81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555" y="6589570"/>
            <a:ext cx="1905000" cy="1244600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40E752F9-DEC3-F442-A7DD-B2239E5B66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89" y="942895"/>
            <a:ext cx="571500" cy="711200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A10F07A6-E492-D546-B086-02B0A6DEA70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89" y="22145"/>
            <a:ext cx="571500" cy="27940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81294DF6-A3F9-E142-A782-DA1EB36ABD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29" y="482332"/>
            <a:ext cx="571500" cy="27940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2BFA3132-C161-4F40-8ECE-FA7A4FA1D5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29" y="942895"/>
            <a:ext cx="571500" cy="279400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8CE032CF-C580-0F4D-8DD5-B8DE48C0C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55" y="1385934"/>
            <a:ext cx="571500" cy="279400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E5F3537C-6BCE-1942-8D9F-85093F57DC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140" y="-188866"/>
            <a:ext cx="825500" cy="1854200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9BBD0DFA-8469-0945-9195-320EC2696DA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56" y="5690918"/>
            <a:ext cx="584200" cy="584200"/>
          </a:xfrm>
          <a:prstGeom prst="rect">
            <a:avLst/>
          </a:prstGeom>
        </p:spPr>
      </p:pic>
      <p:pic>
        <p:nvPicPr>
          <p:cNvPr id="121" name="Grafik 120">
            <a:extLst>
              <a:ext uri="{FF2B5EF4-FFF2-40B4-BE49-F238E27FC236}">
                <a16:creationId xmlns:a16="http://schemas.microsoft.com/office/drawing/2014/main" id="{0C910556-CF5F-BB4F-A04B-F010D4C76CE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56" y="6522768"/>
            <a:ext cx="584200" cy="584200"/>
          </a:xfrm>
          <a:prstGeom prst="rect">
            <a:avLst/>
          </a:prstGeom>
        </p:spPr>
      </p:pic>
      <p:pic>
        <p:nvPicPr>
          <p:cNvPr id="123" name="Grafik 122">
            <a:extLst>
              <a:ext uri="{FF2B5EF4-FFF2-40B4-BE49-F238E27FC236}">
                <a16:creationId xmlns:a16="http://schemas.microsoft.com/office/drawing/2014/main" id="{5C88FE9C-3DC8-1843-BB78-0F1066C5B1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58" y="7291118"/>
            <a:ext cx="584200" cy="584200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5F430DCC-BDE9-D547-B862-9D9C02DFF79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10" y="4760770"/>
            <a:ext cx="2324100" cy="2286000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9AE086BA-B20A-A14B-B4F8-E0FFEE63596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621" y="4760770"/>
            <a:ext cx="800100" cy="3073400"/>
          </a:xfrm>
          <a:prstGeom prst="rect">
            <a:avLst/>
          </a:prstGeom>
        </p:spPr>
      </p:pic>
      <p:pic>
        <p:nvPicPr>
          <p:cNvPr id="129" name="Grafik 128">
            <a:extLst>
              <a:ext uri="{FF2B5EF4-FFF2-40B4-BE49-F238E27FC236}">
                <a16:creationId xmlns:a16="http://schemas.microsoft.com/office/drawing/2014/main" id="{C7FBD87D-267F-DA4E-9D5E-438A05109F5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43" y="5094018"/>
            <a:ext cx="927100" cy="1193800"/>
          </a:xfrm>
          <a:prstGeom prst="rect">
            <a:avLst/>
          </a:prstGeom>
        </p:spPr>
      </p:pic>
      <p:pic>
        <p:nvPicPr>
          <p:cNvPr id="131" name="Grafik 130">
            <a:extLst>
              <a:ext uri="{FF2B5EF4-FFF2-40B4-BE49-F238E27FC236}">
                <a16:creationId xmlns:a16="http://schemas.microsoft.com/office/drawing/2014/main" id="{7ABE332B-D0F1-944C-9246-82E0FD234B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886" y="5094018"/>
            <a:ext cx="927100" cy="1193800"/>
          </a:xfrm>
          <a:prstGeom prst="rect">
            <a:avLst/>
          </a:prstGeom>
        </p:spPr>
      </p:pic>
      <p:pic>
        <p:nvPicPr>
          <p:cNvPr id="133" name="Grafik 132">
            <a:extLst>
              <a:ext uri="{FF2B5EF4-FFF2-40B4-BE49-F238E27FC236}">
                <a16:creationId xmlns:a16="http://schemas.microsoft.com/office/drawing/2014/main" id="{56EB5344-AE79-8D44-97E0-512496EA54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985" y="4464606"/>
            <a:ext cx="774700" cy="457200"/>
          </a:xfrm>
          <a:prstGeom prst="rect">
            <a:avLst/>
          </a:prstGeom>
        </p:spPr>
      </p:pic>
      <p:pic>
        <p:nvPicPr>
          <p:cNvPr id="135" name="Grafik 134">
            <a:extLst>
              <a:ext uri="{FF2B5EF4-FFF2-40B4-BE49-F238E27FC236}">
                <a16:creationId xmlns:a16="http://schemas.microsoft.com/office/drawing/2014/main" id="{51B66CF2-D5F1-0848-9137-4EB0FB97520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504" y="4460524"/>
            <a:ext cx="774700" cy="457200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66BB6AF3-0A55-344A-A16D-3226BF89F89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37" y="3647978"/>
            <a:ext cx="1130300" cy="444500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C5753983-528D-8443-8EB1-BACB02AA7E4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817" y="3693934"/>
            <a:ext cx="1130300" cy="444500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6A3345FD-8048-044E-8DBD-5329314A8F3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284" y="2047072"/>
            <a:ext cx="1306405" cy="1377022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03729E1F-9923-A743-9453-AE9ADF19147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579" y="2049973"/>
            <a:ext cx="1136925" cy="1377021"/>
          </a:xfrm>
          <a:prstGeom prst="rect">
            <a:avLst/>
          </a:prstGeom>
        </p:spPr>
      </p:pic>
      <p:pic>
        <p:nvPicPr>
          <p:cNvPr id="145" name="Grafik 144">
            <a:extLst>
              <a:ext uri="{FF2B5EF4-FFF2-40B4-BE49-F238E27FC236}">
                <a16:creationId xmlns:a16="http://schemas.microsoft.com/office/drawing/2014/main" id="{16EB0629-0829-CF4B-8AAE-824853CB765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439" y="2195195"/>
            <a:ext cx="607661" cy="607661"/>
          </a:xfrm>
          <a:prstGeom prst="rect">
            <a:avLst/>
          </a:prstGeom>
        </p:spPr>
      </p:pic>
      <p:pic>
        <p:nvPicPr>
          <p:cNvPr id="147" name="Grafik 146">
            <a:extLst>
              <a:ext uri="{FF2B5EF4-FFF2-40B4-BE49-F238E27FC236}">
                <a16:creationId xmlns:a16="http://schemas.microsoft.com/office/drawing/2014/main" id="{69C421CF-A93C-4245-8DCD-888D3D1899D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137" y="2195194"/>
            <a:ext cx="607661" cy="607661"/>
          </a:xfrm>
          <a:prstGeom prst="rect">
            <a:avLst/>
          </a:prstGeom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BFCDFC4F-5D3F-124E-935F-71B2BDAF7FD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8638" y="2209431"/>
            <a:ext cx="607661" cy="607661"/>
          </a:xfrm>
          <a:prstGeom prst="rect">
            <a:avLst/>
          </a:prstGeom>
        </p:spPr>
      </p:pic>
      <p:pic>
        <p:nvPicPr>
          <p:cNvPr id="151" name="Grafik 150">
            <a:extLst>
              <a:ext uri="{FF2B5EF4-FFF2-40B4-BE49-F238E27FC236}">
                <a16:creationId xmlns:a16="http://schemas.microsoft.com/office/drawing/2014/main" id="{F0738936-5005-3940-B657-42DC96A4C9B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0673" y="2178193"/>
            <a:ext cx="607661" cy="60766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BE646BAB-8179-524B-9DA1-FCBC8D4B6CB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7605" y="2178193"/>
            <a:ext cx="607661" cy="607661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604EFC13-11DD-EF40-B865-C28BEA4EF02C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3680" y="2151759"/>
            <a:ext cx="607661" cy="607661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F5896D61-862C-F143-81C0-C3BD01EF64B0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3" y="10566374"/>
            <a:ext cx="4502557" cy="4568771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7DE9B0F2-5BE3-894E-A1E5-C49ACB9BE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5" y="10568660"/>
            <a:ext cx="5437830" cy="4568771"/>
          </a:xfrm>
          <a:prstGeom prst="rect">
            <a:avLst/>
          </a:prstGeom>
        </p:spPr>
      </p:pic>
      <p:pic>
        <p:nvPicPr>
          <p:cNvPr id="161" name="Grafik 160">
            <a:extLst>
              <a:ext uri="{FF2B5EF4-FFF2-40B4-BE49-F238E27FC236}">
                <a16:creationId xmlns:a16="http://schemas.microsoft.com/office/drawing/2014/main" id="{B8F1FB52-D52F-A74E-95FB-DCAA45681E9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663" y="10566374"/>
            <a:ext cx="6858000" cy="45664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DB59D5B-29CD-FC42-A730-F3CA8850E206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21" y="15637618"/>
            <a:ext cx="2167439" cy="22421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155B7E37-8740-FF40-9E3D-ED8808E61C5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301" y="15639547"/>
            <a:ext cx="3317875" cy="222289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601DBAC0-BA79-1243-86CF-BE52BC5B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31" y="15639411"/>
            <a:ext cx="2611430" cy="222425"/>
          </a:xfrm>
          <a:prstGeom prst="rect">
            <a:avLst/>
          </a:prstGeom>
        </p:spPr>
      </p:pic>
      <p:pic>
        <p:nvPicPr>
          <p:cNvPr id="165" name="Grafik 164">
            <a:extLst>
              <a:ext uri="{FF2B5EF4-FFF2-40B4-BE49-F238E27FC236}">
                <a16:creationId xmlns:a16="http://schemas.microsoft.com/office/drawing/2014/main" id="{A2C78DDC-9DBF-DA41-BEF6-24D555007C13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94" y="7940040"/>
            <a:ext cx="266700" cy="2667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445" y="3863611"/>
            <a:ext cx="304499" cy="9134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4845" y="4016011"/>
            <a:ext cx="304499" cy="9134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110E6E6E-4AAA-354C-9032-BC11D6C5A34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784" y="3962234"/>
            <a:ext cx="304499" cy="9134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83525DD7-55AC-0D47-AB34-D199FDEE8178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25" y="4925557"/>
            <a:ext cx="1258102" cy="82196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C7FBD87D-267F-DA4E-9D5E-438A05109F5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64" y="5232768"/>
            <a:ext cx="273538" cy="35222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1B66CF2-D5F1-0848-9137-4EB0FB97520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99" y="5336537"/>
            <a:ext cx="418330" cy="24688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0E752F9-DEC3-F442-A7DD-B2239E5B66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12" y="3934648"/>
            <a:ext cx="571500" cy="7112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F2D614AF-DB84-BD48-88DF-04EB2EC831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49" y="4040959"/>
            <a:ext cx="241300" cy="5588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42" y="1804693"/>
            <a:ext cx="673100" cy="6858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61" y="1812792"/>
            <a:ext cx="673100" cy="6858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2" y="1821229"/>
            <a:ext cx="673100" cy="6858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59" y="2802862"/>
            <a:ext cx="673100" cy="6858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9" y="2802862"/>
            <a:ext cx="673100" cy="6858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54" y="2828565"/>
            <a:ext cx="673100" cy="68580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A258093-848F-514F-97E5-6B414C0ED8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67" y="4963728"/>
            <a:ext cx="736600" cy="736600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03729E1F-9923-A743-9453-AE9ADF191473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9438">
            <a:off x="2444595" y="5191295"/>
            <a:ext cx="390000" cy="4723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05" y="1152437"/>
            <a:ext cx="502928" cy="5016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97" y="188879"/>
            <a:ext cx="682001" cy="6820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8405" y="-188866"/>
            <a:ext cx="625571" cy="6255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058" y="-207652"/>
            <a:ext cx="625571" cy="62557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295" y="-188555"/>
            <a:ext cx="626057" cy="62557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017" y="-153757"/>
            <a:ext cx="625571" cy="62557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07" y="-153757"/>
            <a:ext cx="625571" cy="6255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734" y="-200436"/>
            <a:ext cx="626057" cy="6255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8406" y="586683"/>
            <a:ext cx="625571" cy="62605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045" y="583768"/>
            <a:ext cx="629459" cy="6289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034" y="586683"/>
            <a:ext cx="626057" cy="62605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017" y="562860"/>
            <a:ext cx="625571" cy="62605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842" y="580269"/>
            <a:ext cx="625571" cy="6260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506" y="592895"/>
            <a:ext cx="626057" cy="62605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336" y="1399579"/>
            <a:ext cx="625571" cy="62557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9326" y="1393654"/>
            <a:ext cx="625571" cy="62557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296" y="1393654"/>
            <a:ext cx="626057" cy="62557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0442" y="1389536"/>
            <a:ext cx="625571" cy="62557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8685" y="1391302"/>
            <a:ext cx="625571" cy="62557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9161" y="1389536"/>
            <a:ext cx="626057" cy="625571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1908598" y="298495"/>
            <a:ext cx="2958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Schrank 1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957859" y="6485791"/>
            <a:ext cx="29958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Inventar: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Volleybälle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Badminton-Schläger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Badminton-Bälle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Runde Hütchen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Leibchen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Parteibänder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Medizinbälle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CA926AC4-19F3-B841-93F7-1A4951B1778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22" y="185080"/>
            <a:ext cx="673100" cy="685800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81" y="1752072"/>
            <a:ext cx="600104" cy="600570"/>
          </a:xfrm>
          <a:prstGeom prst="rect">
            <a:avLst/>
          </a:prstGeom>
        </p:spPr>
      </p:pic>
      <p:pic>
        <p:nvPicPr>
          <p:cNvPr id="114" name="Grafik 113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3" y="2802862"/>
            <a:ext cx="603833" cy="603365"/>
          </a:xfrm>
          <a:prstGeom prst="rect">
            <a:avLst/>
          </a:prstGeom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07" y="3867674"/>
            <a:ext cx="600570" cy="600570"/>
          </a:xfrm>
          <a:prstGeom prst="rect">
            <a:avLst/>
          </a:prstGeom>
        </p:spPr>
      </p:pic>
      <p:pic>
        <p:nvPicPr>
          <p:cNvPr id="116" name="Grafik 115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79" y="4991314"/>
            <a:ext cx="600104" cy="600570"/>
          </a:xfrm>
          <a:prstGeom prst="rect">
            <a:avLst/>
          </a:prstGeom>
        </p:spPr>
      </p:pic>
      <p:sp>
        <p:nvSpPr>
          <p:cNvPr id="140" name="Textfeld 139"/>
          <p:cNvSpPr txBox="1"/>
          <p:nvPr/>
        </p:nvSpPr>
        <p:spPr>
          <a:xfrm>
            <a:off x="-6671273" y="3693934"/>
            <a:ext cx="3898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Veränderung der Grafiken und zum beibehalten der Breiten-Längen-Proportion: </a:t>
            </a:r>
            <a:r>
              <a:rPr lang="de-DE" dirty="0" err="1"/>
              <a:t>Shift</a:t>
            </a:r>
            <a:r>
              <a:rPr lang="de-DE" dirty="0"/>
              <a:t>-Taste drücken und an der Ecke eines Objektes „ziehen“. </a:t>
            </a:r>
          </a:p>
          <a:p>
            <a:endParaRPr lang="de-DE" dirty="0"/>
          </a:p>
          <a:p>
            <a:r>
              <a:rPr lang="de-DE" dirty="0"/>
              <a:t>Beachte, dass die Grafiken zueinander einem stimmigen Verhältnis stehen. Bei der Veränderung eines Objektes geht dies verloren.</a:t>
            </a:r>
          </a:p>
          <a:p>
            <a:endParaRPr lang="de-DE" dirty="0"/>
          </a:p>
          <a:p>
            <a:r>
              <a:rPr lang="de-DE" dirty="0"/>
              <a:t>Die Schränke und Regelböden sind beliebig verschiebbar und können so an die lokalen Gegebenheiten angepasst werden.</a:t>
            </a:r>
          </a:p>
          <a:p>
            <a:endParaRPr lang="de-DE" dirty="0"/>
          </a:p>
          <a:p>
            <a:r>
              <a:rPr lang="de-DE" dirty="0"/>
              <a:t>Übersichtshalber kann für jeden in der Sporthalle vorhandenen Schrank eine eigene Folie angelegt werden. Über einen rechtsklick auf die entsprechende Folie in der Folienübersicht kann die Folie dupliziert werden.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8886" y="8922521"/>
            <a:ext cx="224083" cy="15872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-5141448" y="-4923788"/>
            <a:ext cx="18839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Erstellen Sie mit dieser Vorlage </a:t>
            </a:r>
            <a:r>
              <a:rPr lang="de-DE" sz="6600" b="1" dirty="0"/>
              <a:t>Übersichtspläne für Schränke oder Regale</a:t>
            </a:r>
            <a:r>
              <a:rPr lang="de-DE" sz="6600" dirty="0"/>
              <a:t>. </a:t>
            </a:r>
          </a:p>
        </p:txBody>
      </p:sp>
      <p:sp>
        <p:nvSpPr>
          <p:cNvPr id="25" name="Rechteck 24"/>
          <p:cNvSpPr/>
          <p:nvPr/>
        </p:nvSpPr>
        <p:spPr>
          <a:xfrm>
            <a:off x="17042242" y="-4923788"/>
            <a:ext cx="161555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dirty="0"/>
              <a:t>Die Grafiken können auch für </a:t>
            </a:r>
            <a:r>
              <a:rPr lang="de-DE" sz="6600" b="1" dirty="0"/>
              <a:t>Einzelschilder</a:t>
            </a:r>
            <a:r>
              <a:rPr lang="de-DE" sz="6600" dirty="0"/>
              <a:t> verwendet werden (siehe unten).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9DCDB5F-4A34-A346-B376-B5F8EA130793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05" y="4843709"/>
            <a:ext cx="495300" cy="50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B5AC1B2-3EEE-9048-A07D-8226AA7945FA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93" y="5983018"/>
            <a:ext cx="469900" cy="7366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5B1A4A1-9D8D-664C-836B-0B83E4FD0AC9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10" y="6147762"/>
            <a:ext cx="88900" cy="762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A2A426F-741D-2245-82DC-72DAED4736DF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87" y="6313218"/>
            <a:ext cx="152400" cy="4064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02B4544-67EB-7949-98D1-44C874D3A996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6" y="5960717"/>
            <a:ext cx="863600" cy="2476500"/>
          </a:xfrm>
          <a:prstGeom prst="rect">
            <a:avLst/>
          </a:prstGeom>
        </p:spPr>
      </p:pic>
      <p:sp>
        <p:nvSpPr>
          <p:cNvPr id="104" name="Rechteck 103"/>
          <p:cNvSpPr/>
          <p:nvPr/>
        </p:nvSpPr>
        <p:spPr>
          <a:xfrm>
            <a:off x="18807247" y="5454589"/>
            <a:ext cx="106874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dirty="0"/>
              <a:t>Hier ein Instruktionsvideo zur Nutzung des WIMASU Hallenplaners</a:t>
            </a:r>
          </a:p>
          <a:p>
            <a:r>
              <a:rPr lang="de-DE" sz="6600" dirty="0">
                <a:hlinkClick r:id="rId79"/>
              </a:rPr>
              <a:t>https://youtu.be/4tSC500Ri_I</a:t>
            </a:r>
            <a:endParaRPr lang="de-DE" sz="6600" dirty="0"/>
          </a:p>
          <a:p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1977897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66036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BADMINTON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SCHLÄGER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D51F84-0E7F-3849-9B04-CE23C8D31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3100"/>
            <a:ext cx="1524000" cy="4572000"/>
          </a:xfrm>
          <a:prstGeom prst="rect">
            <a:avLst/>
          </a:prstGeom>
        </p:spPr>
      </p:pic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09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6" y="647403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TENNIS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SCHLÄGER</a:t>
            </a:r>
          </a:p>
        </p:txBody>
      </p:sp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B729A7-3526-9A41-801C-196D268C4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2" y="3187186"/>
            <a:ext cx="1603375" cy="45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73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TISCHTENNIS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SCHLÄGER</a:t>
            </a:r>
          </a:p>
        </p:txBody>
      </p:sp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648CB7-DAFB-B441-94F8-3BAF23191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5" y="3463848"/>
            <a:ext cx="2468890" cy="38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4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563" y="729524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TISCHTENNIS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BÄLLE</a:t>
            </a:r>
          </a:p>
        </p:txBody>
      </p:sp>
      <p:pic>
        <p:nvPicPr>
          <p:cNvPr id="5" name="Grafik 4" descr="C:\Users\Wibowo\wimasu Dropbox\Jonas Wibowo\Wissenschaft\Projekte\2017_Barrierfreedom\EHfa\LI-Fortbildung_Geräteraummanagement\wimasu_logo_al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2A067B-F856-0043-BA72-14D93BAE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46" y="5869830"/>
            <a:ext cx="598591" cy="5811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11D78E0-EE74-B444-84B3-C99AF4DF0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07" y="3351428"/>
            <a:ext cx="1162339" cy="30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5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7320DC-188C-244A-BD10-96F3F390F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7" y="3443467"/>
            <a:ext cx="3019066" cy="30190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68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35D2D3-4FDD-A14C-89BF-1206892A1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7" y="3443467"/>
            <a:ext cx="3019066" cy="30190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38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50496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199E44-88E9-1E4A-AC0B-0763861B6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7" y="3443467"/>
            <a:ext cx="3019066" cy="30190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0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03604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3B7310-8D09-D74B-B037-72B4B5B5D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7" y="3443467"/>
            <a:ext cx="3019066" cy="30190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829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C160B3-0F90-D441-A7EC-E5DD66125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7" y="3443467"/>
            <a:ext cx="3019066" cy="30190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498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89F680-3CD6-0141-8D16-3E0E57F5C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67" y="3443467"/>
            <a:ext cx="3019066" cy="3019066"/>
          </a:xfrm>
          <a:prstGeom prst="rect">
            <a:avLst/>
          </a:prstGeom>
        </p:spPr>
      </p:pic>
      <p:pic>
        <p:nvPicPr>
          <p:cNvPr id="4" name="Grafik 3" descr="C:\Users\Wibowo\wimasu Dropbox\Jonas Wibowo\Wissenschaft\Projekte\2017_Barrierfreedom\EHfa\LI-Fortbildung_Geräteraummanagement\wimasu_logo_a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uekers\Desktop\uknord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2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62104DE3-CD7C-B448-B767-B25EAA4E1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80" y="1241845"/>
            <a:ext cx="2821134" cy="1012082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8252" y="2758179"/>
            <a:ext cx="571280" cy="124129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94" y="5315187"/>
            <a:ext cx="603017" cy="44080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B3A28AE-E16D-4D41-A336-B32D08B59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5" y="5755989"/>
            <a:ext cx="634755" cy="2419122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9439" y="5467378"/>
            <a:ext cx="835761" cy="1650363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F9545887-218E-4249-BBCB-EB6026E3D7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0650" y="2021147"/>
            <a:ext cx="472540" cy="143877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86E9A581-CD42-614E-8F69-E79EBA29F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8239" y="2019384"/>
            <a:ext cx="472540" cy="14423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2720" y="5474166"/>
            <a:ext cx="835761" cy="165036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4726" y="2780072"/>
            <a:ext cx="571280" cy="12412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4297" y="2774399"/>
            <a:ext cx="571280" cy="12412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59" y="4827764"/>
            <a:ext cx="603017" cy="4408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5" y="4832110"/>
            <a:ext cx="603017" cy="44080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B3A28AE-E16D-4D41-A336-B32D08B59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9496" y="3403063"/>
            <a:ext cx="634755" cy="2419122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8" y="1169457"/>
            <a:ext cx="2412070" cy="162215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2" y="1400155"/>
            <a:ext cx="2412070" cy="16221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106236" y="50101"/>
            <a:ext cx="389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Veränderung der Grafiken und zum beibehalten der Breiten-Längen-Proportion: </a:t>
            </a:r>
            <a:r>
              <a:rPr lang="de-DE" dirty="0" err="1"/>
              <a:t>Shift</a:t>
            </a:r>
            <a:r>
              <a:rPr lang="de-DE" dirty="0"/>
              <a:t>-Taste drücken und an der Ecke eines Objektes „ziehen“.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Beachte, dass die Grafiken zueinander einem stimmigen Verhältnis stehen. Bei der Veränderung eines Objektes geht dies verloren.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5" y="5315187"/>
            <a:ext cx="603017" cy="440802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7566F51-72FF-DA46-B2CC-21DD05ABA6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09" y="10889813"/>
            <a:ext cx="2412071" cy="28564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7F882B2-9F83-8B45-A05A-DFC43EBBA2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76" y="7429850"/>
            <a:ext cx="969765" cy="12695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F6D29A4-19DB-794C-A107-6FA3333443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85" y="7258594"/>
            <a:ext cx="969766" cy="486646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A33456D4-5196-7B4D-89A8-02E8B040B4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68" y="5874679"/>
            <a:ext cx="1079083" cy="1008555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78E0795E-5BF1-5941-9767-370482ADD5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88" y="7965641"/>
            <a:ext cx="4171752" cy="245086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62104DE3-CD7C-B448-B767-B25EAA4E1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884" y="4468182"/>
            <a:ext cx="2821134" cy="1012082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36337" y="3316051"/>
            <a:ext cx="571280" cy="1241299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016" y="2901452"/>
            <a:ext cx="603017" cy="440802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3322279F-B18D-B644-A649-0C051C45FF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71417" y="-860620"/>
            <a:ext cx="631229" cy="2419122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4B3A28AE-E16D-4D41-A336-B32D08B59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55069" y="-838914"/>
            <a:ext cx="639303" cy="2436459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86E9A581-CD42-614E-8F69-E79EBA29F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97626" y="11969472"/>
            <a:ext cx="472540" cy="1442305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65062" y="1159858"/>
            <a:ext cx="835761" cy="1650363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2FF5EED5-772B-B447-B202-895106C4F8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82142" y="1222137"/>
            <a:ext cx="832234" cy="1625678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F9545887-218E-4249-BBCB-EB6026E3D7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56278" y="11971235"/>
            <a:ext cx="472540" cy="1438778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866" y="6299348"/>
            <a:ext cx="1021364" cy="270056"/>
          </a:xfrm>
          <a:prstGeom prst="rect">
            <a:avLst/>
          </a:prstGeom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523" y="-630549"/>
            <a:ext cx="2412070" cy="162215"/>
          </a:xfrm>
          <a:prstGeom prst="rect">
            <a:avLst/>
          </a:prstGeom>
        </p:spPr>
      </p:pic>
      <p:pic>
        <p:nvPicPr>
          <p:cNvPr id="81" name="Grafik 8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528" y="-3280780"/>
            <a:ext cx="1169010" cy="838638"/>
          </a:xfrm>
          <a:prstGeom prst="rect">
            <a:avLst/>
          </a:prstGeom>
        </p:spPr>
      </p:pic>
      <p:pic>
        <p:nvPicPr>
          <p:cNvPr id="82" name="Grafik 8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5989591" y="7129988"/>
            <a:ext cx="773839" cy="3978960"/>
          </a:xfrm>
          <a:prstGeom prst="rect">
            <a:avLst/>
          </a:prstGeom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080" y="13206609"/>
            <a:ext cx="1033641" cy="653686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62" y="14372248"/>
            <a:ext cx="1254778" cy="534526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539" y="14372249"/>
            <a:ext cx="1589597" cy="543688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223" y="14372248"/>
            <a:ext cx="1073740" cy="546127"/>
          </a:xfrm>
          <a:prstGeom prst="rect">
            <a:avLst/>
          </a:prstGeom>
        </p:spPr>
      </p:pic>
      <p:pic>
        <p:nvPicPr>
          <p:cNvPr id="87" name="Grafik 8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64" y="10474773"/>
            <a:ext cx="5383445" cy="1194759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23" y="8611468"/>
            <a:ext cx="1589597" cy="543688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75" y="8585700"/>
            <a:ext cx="1589597" cy="543688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3" y="8575780"/>
            <a:ext cx="1589597" cy="54368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46296" y="8693629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Schrank 1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3162158" y="8719763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Schrank 2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4828986" y="8672878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Schrank 3</a:t>
            </a:r>
          </a:p>
        </p:txBody>
      </p:sp>
      <p:sp>
        <p:nvSpPr>
          <p:cNvPr id="93" name="Textfeld 92"/>
          <p:cNvSpPr txBox="1"/>
          <p:nvPr/>
        </p:nvSpPr>
        <p:spPr>
          <a:xfrm flipH="1">
            <a:off x="-4853999" y="-5484239"/>
            <a:ext cx="18839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Erstellen Sie mit dieser Vorlage </a:t>
            </a:r>
            <a:r>
              <a:rPr lang="de-DE" sz="6600" b="1" dirty="0"/>
              <a:t>Übersichtspläne für Geräteräume mit zwei Toren</a:t>
            </a:r>
            <a:r>
              <a:rPr lang="de-DE" sz="6600" dirty="0"/>
              <a:t>. 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AF88A045-CFFD-B44A-857C-CAA9EE31714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89" y="-1463205"/>
            <a:ext cx="2412070" cy="1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608159" y="10345585"/>
            <a:ext cx="389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Veränderung der Grafiken und zum beibehalten der Breiten-Längen-Proportion: </a:t>
            </a:r>
            <a:r>
              <a:rPr lang="de-DE" dirty="0" err="1"/>
              <a:t>Shift</a:t>
            </a:r>
            <a:r>
              <a:rPr lang="de-DE" dirty="0"/>
              <a:t>-Taste drücken und an der Ecke eines Objektes „ziehen“.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Beachte, dass die Grafiken zueinander einem stimmigen Verhältnis stehen. Bei der Veränderung eines Objektes geht dies verloren.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27566F51-72FF-DA46-B2CC-21DD05ABA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311" y="10067797"/>
            <a:ext cx="4014274" cy="47537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97F882B2-9F83-8B45-A05A-DFC43EBBA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059" y="17730391"/>
            <a:ext cx="1613925" cy="21127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4F6D29A4-19DB-794C-A107-6FA333344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567" y="17206194"/>
            <a:ext cx="1613927" cy="8098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A33456D4-5196-7B4D-89A8-02E8B040B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52" y="15310171"/>
            <a:ext cx="1795858" cy="1678482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8E0795E-5BF1-5941-9767-370482ADD5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49" y="5433610"/>
            <a:ext cx="6942814" cy="4078829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62104DE3-CD7C-B448-B767-B25EAA4E1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90" y="3612451"/>
            <a:ext cx="4695056" cy="1684352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D6503E37-FEB4-8246-9C00-BFC9C9C54C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84" y="-3904431"/>
            <a:ext cx="4014273" cy="1878022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19886" y="1887075"/>
            <a:ext cx="950750" cy="2065825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247" y="2575501"/>
            <a:ext cx="1003567" cy="733602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3322279F-B18D-B644-A649-0C051C45F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29266" y="-2708342"/>
            <a:ext cx="1050519" cy="4026011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4B3A28AE-E16D-4D41-A336-B32D08B596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60640" y="-2781063"/>
            <a:ext cx="1063956" cy="4054862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86E9A581-CD42-614E-8F69-E79EBA29F2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19707" y="11183725"/>
            <a:ext cx="786423" cy="240035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72560" y="-144589"/>
            <a:ext cx="1390912" cy="2746609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2FF5EED5-772B-B447-B202-895106C4F8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22247" y="-33401"/>
            <a:ext cx="1385041" cy="2705527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F9545887-218E-4249-BBCB-EB6026E3D7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77187" y="11186660"/>
            <a:ext cx="786422" cy="2394478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548" y="16459470"/>
            <a:ext cx="1699799" cy="449439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258" y="-2269468"/>
            <a:ext cx="4014273" cy="269965"/>
          </a:xfrm>
          <a:prstGeom prst="rect">
            <a:avLst/>
          </a:prstGeom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987" y="-5682387"/>
            <a:ext cx="1945518" cy="1395698"/>
          </a:xfrm>
          <a:prstGeom prst="rect">
            <a:avLst/>
          </a:prstGeom>
        </p:spPr>
      </p:pic>
      <p:pic>
        <p:nvPicPr>
          <p:cNvPr id="81" name="Grafik 8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9627910" y="3715101"/>
            <a:ext cx="1287858" cy="6621964"/>
          </a:xfrm>
          <a:prstGeom prst="rect">
            <a:avLst/>
          </a:prstGeom>
        </p:spPr>
      </p:pic>
      <p:pic>
        <p:nvPicPr>
          <p:cNvPr id="82" name="Grafik 8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736" y="12397009"/>
            <a:ext cx="1720231" cy="1087893"/>
          </a:xfrm>
          <a:prstGeom prst="rect">
            <a:avLst/>
          </a:prstGeom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2" y="13518087"/>
            <a:ext cx="2088256" cy="889581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987" y="13591227"/>
            <a:ext cx="2645477" cy="904829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99" y="13518087"/>
            <a:ext cx="1786965" cy="908889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64" y="9302451"/>
            <a:ext cx="8959366" cy="1988370"/>
          </a:xfrm>
          <a:prstGeom prst="rect">
            <a:avLst/>
          </a:prstGeom>
        </p:spPr>
      </p:pic>
      <p:pic>
        <p:nvPicPr>
          <p:cNvPr id="87" name="Grafik 8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1223" y="2760363"/>
            <a:ext cx="2088256" cy="889581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1224" y="4893234"/>
            <a:ext cx="2088256" cy="889581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ECB37D81-74B9-7142-8DAC-F4029368EF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53" y="2239146"/>
            <a:ext cx="1390912" cy="2746609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DDF6E756-8A03-524B-A797-7364561F52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0" y="5599845"/>
            <a:ext cx="950750" cy="2065825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98" y="6939695"/>
            <a:ext cx="1003567" cy="733602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F0B8620-DD56-4D43-BB19-63CC00300C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98" y="6939695"/>
            <a:ext cx="1003567" cy="733602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109" y="2578674"/>
            <a:ext cx="1945518" cy="1395698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97F882B2-9F83-8B45-A05A-DFC43EBBA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93" y="7446766"/>
            <a:ext cx="1613925" cy="211277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97F882B2-9F83-8B45-A05A-DFC43EBBA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3" y="6940496"/>
            <a:ext cx="1613925" cy="211277"/>
          </a:xfrm>
          <a:prstGeom prst="rect">
            <a:avLst/>
          </a:prstGeom>
        </p:spPr>
      </p:pic>
      <p:sp>
        <p:nvSpPr>
          <p:cNvPr id="96" name="Textfeld 95"/>
          <p:cNvSpPr txBox="1"/>
          <p:nvPr/>
        </p:nvSpPr>
        <p:spPr>
          <a:xfrm rot="16200000">
            <a:off x="5209324" y="5112137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Schrank 2</a:t>
            </a:r>
          </a:p>
        </p:txBody>
      </p:sp>
      <p:sp>
        <p:nvSpPr>
          <p:cNvPr id="97" name="Textfeld 96"/>
          <p:cNvSpPr txBox="1"/>
          <p:nvPr/>
        </p:nvSpPr>
        <p:spPr>
          <a:xfrm rot="16200000">
            <a:off x="5247932" y="3091857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Schrank 1</a:t>
            </a:r>
          </a:p>
        </p:txBody>
      </p:sp>
      <p:sp>
        <p:nvSpPr>
          <p:cNvPr id="98" name="Textfeld 97"/>
          <p:cNvSpPr txBox="1"/>
          <p:nvPr/>
        </p:nvSpPr>
        <p:spPr>
          <a:xfrm flipH="1">
            <a:off x="-4853999" y="-5484239"/>
            <a:ext cx="18839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Erstellen Sie mit dieser Vorlage </a:t>
            </a:r>
            <a:r>
              <a:rPr lang="de-DE" sz="6600" b="1" dirty="0"/>
              <a:t>Übersichtspläne für Geräteräume mit einem Tor</a:t>
            </a:r>
            <a:r>
              <a:rPr lang="de-DE" sz="6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036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KISTE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B6F131-7B75-7C4B-9549-540EDD944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51" y="3594100"/>
            <a:ext cx="4159898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2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7" y="527050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HÜTCHEN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EA8898-70A2-FA4E-B9BE-023ECA6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15" y="3529868"/>
            <a:ext cx="2423370" cy="35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2030" y="527582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HÜTCHEN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GESTAPELT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69CF56-1E8E-8E4B-9833-04F9FF8A5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15" y="2442107"/>
            <a:ext cx="2423370" cy="54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E970-7DAF-7D40-97C4-47B93285D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077" y="1307328"/>
            <a:ext cx="5915025" cy="1914525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HÜTCHEN</a:t>
            </a:r>
            <a:b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RUND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92F8B8-4704-8742-81E9-52E6540CF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48" y="4367338"/>
            <a:ext cx="1392773" cy="6809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BAB31A-803A-BF4D-8383-910A34369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78" y="5609690"/>
            <a:ext cx="1392773" cy="6809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FEA4E2D-9BF5-5049-BE04-5219EAB5B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48" y="5609691"/>
            <a:ext cx="1392773" cy="6809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1767B3-716F-3A4D-8B07-DB04733D0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79" y="4367338"/>
            <a:ext cx="1392773" cy="680911"/>
          </a:xfrm>
          <a:prstGeom prst="rect">
            <a:avLst/>
          </a:prstGeom>
        </p:spPr>
      </p:pic>
      <p:pic>
        <p:nvPicPr>
          <p:cNvPr id="10" name="Grafik 9" descr="C:\Users\Wibowo\wimasu Dropbox\Jonas Wibowo\Wissenschaft\Projekte\2017_Barrierfreedom\EHfa\LI-Fortbildung_Geräteraummanagement\wimasu_logo_all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90" y="-1434046"/>
            <a:ext cx="1456191" cy="14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Buekers\Desktop\uknord_0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-1183718"/>
            <a:ext cx="1825625" cy="10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384</Words>
  <Application>Microsoft Macintosh PowerPoint</Application>
  <PresentationFormat>A4-Papier (210 x 297 mm)</PresentationFormat>
  <Paragraphs>87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KISTE</vt:lpstr>
      <vt:lpstr>HÜTCHEN</vt:lpstr>
      <vt:lpstr>HÜTCHEN GESTAPELT</vt:lpstr>
      <vt:lpstr>HÜTCHEN RUND</vt:lpstr>
      <vt:lpstr>HÜTCHEN RUND GESTAPELT</vt:lpstr>
      <vt:lpstr>STANGE</vt:lpstr>
      <vt:lpstr>RINGE</vt:lpstr>
      <vt:lpstr>GYMNASTIKREIFEN</vt:lpstr>
      <vt:lpstr>LEIBCHEN</vt:lpstr>
      <vt:lpstr>PARTEIBÄNDER</vt:lpstr>
      <vt:lpstr>GYMNASTIKBAND</vt:lpstr>
      <vt:lpstr>ZAUBERSCHNUR</vt:lpstr>
      <vt:lpstr>SEIL</vt:lpstr>
      <vt:lpstr>FUSSBALL</vt:lpstr>
      <vt:lpstr>BASKETBALL</vt:lpstr>
      <vt:lpstr>HANDBALL</vt:lpstr>
      <vt:lpstr>VOLLEYBALL</vt:lpstr>
      <vt:lpstr>TENNISBALL</vt:lpstr>
      <vt:lpstr>MEDIZINBALL</vt:lpstr>
      <vt:lpstr>SOFTBALL</vt:lpstr>
      <vt:lpstr>MEDIZINBALL</vt:lpstr>
      <vt:lpstr>FLOORBALL</vt:lpstr>
      <vt:lpstr>FLOORBALL SCHLÄGER</vt:lpstr>
      <vt:lpstr>BADMINTON BÄLLE</vt:lpstr>
      <vt:lpstr>BADMINTON SCHLÄGER</vt:lpstr>
      <vt:lpstr>TENNIS SCHLÄGER</vt:lpstr>
      <vt:lpstr>TISCHTENNIS SCHLÄGER</vt:lpstr>
      <vt:lpstr>TISCHTENNIS BÄLLE</vt:lpstr>
      <vt:lpstr>1</vt:lpstr>
      <vt:lpstr>2</vt:lpstr>
      <vt:lpstr>3</vt:lpstr>
      <vt:lpstr>4</vt:lpstr>
      <vt:lpstr>5</vt:lpstr>
      <vt:lpstr>6</vt:lpstr>
    </vt:vector>
  </TitlesOfParts>
  <Manager>Walther, Veit, UKNord</Manager>
  <Company>WIMASU GmbH; UK NORD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 Geraeteraum-Manager</dc:title>
  <dc:subject/>
  <dc:creator>Wibowo Bükers Matsuyama</dc:creator>
  <cp:keywords/>
  <dc:description>Go!</dc:description>
  <cp:lastModifiedBy>WLT</cp:lastModifiedBy>
  <cp:revision>81</cp:revision>
  <dcterms:created xsi:type="dcterms:W3CDTF">2019-03-20T11:43:21Z</dcterms:created>
  <dcterms:modified xsi:type="dcterms:W3CDTF">2020-11-25T20:41:56Z</dcterms:modified>
  <cp:category>Geräte, safety first</cp:category>
</cp:coreProperties>
</file>