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0"/>
  </p:notesMasterIdLst>
  <p:handoutMasterIdLst>
    <p:handoutMasterId r:id="rId11"/>
  </p:handoutMasterIdLst>
  <p:sldIdLst>
    <p:sldId id="270" r:id="rId2"/>
    <p:sldId id="318" r:id="rId3"/>
    <p:sldId id="442" r:id="rId4"/>
    <p:sldId id="456" r:id="rId5"/>
    <p:sldId id="445" r:id="rId6"/>
    <p:sldId id="451" r:id="rId7"/>
    <p:sldId id="457" r:id="rId8"/>
    <p:sldId id="450" r:id="rId9"/>
  </p:sldIdLst>
  <p:sldSz cx="6858000" cy="9906000" type="A4"/>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telbild" id="{336657F6-C30F-264C-8570-FDA3770017BA}">
          <p14:sldIdLst>
            <p14:sldId id="270"/>
            <p14:sldId id="318"/>
          </p14:sldIdLst>
        </p14:section>
        <p14:section name="Pferderennen" id="{462A55F3-E87C-9F4A-9F67-1CB5A1297E90}">
          <p14:sldIdLst>
            <p14:sldId id="442"/>
            <p14:sldId id="456"/>
            <p14:sldId id="445"/>
          </p14:sldIdLst>
        </p14:section>
        <p14:section name="Elefantenwaschen" id="{60217218-01AF-AB4B-870E-A03E3CF6F978}">
          <p14:sldIdLst>
            <p14:sldId id="451"/>
            <p14:sldId id="457"/>
          </p14:sldIdLst>
        </p14:section>
        <p14:section name="Löwenjagd" id="{28567C9C-67A6-E64B-BB35-D23843692024}">
          <p14:sldIdLst>
            <p14:sldId id="450"/>
          </p14:sldIdLst>
        </p14:section>
      </p14:sectionLst>
    </p:ext>
    <p:ext uri="{EFAFB233-063F-42B5-8137-9DF3F51BA10A}">
      <p15:sldGuideLst xmlns:p15="http://schemas.microsoft.com/office/powerpoint/2012/main">
        <p15:guide id="1" orient="horz" pos="3143" userDrawn="1">
          <p15:clr>
            <a:srgbClr val="A4A3A4"/>
          </p15:clr>
        </p15:guide>
        <p15:guide id="2" pos="2160" userDrawn="1">
          <p15:clr>
            <a:srgbClr val="A4A3A4"/>
          </p15:clr>
        </p15:guide>
        <p15:guide id="3" pos="4133" userDrawn="1">
          <p15:clr>
            <a:srgbClr val="A4A3A4"/>
          </p15:clr>
        </p15:guide>
        <p15:guide id="4" pos="3816" userDrawn="1">
          <p15:clr>
            <a:srgbClr val="A4A3A4"/>
          </p15:clr>
        </p15:guide>
        <p15:guide id="5" pos="3952"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Ihr Name" initials="IN" lastIdx="10" clrIdx="0"/>
  <p:cmAuthor id="1" name="Christoph Walther" initials="CW" lastIdx="3" clrIdx="1"/>
  <p:cmAuthor id="2" name="Leif Boe" initials="LB" lastIdx="5" clrIdx="2"/>
  <p:cmAuthor id="3" name="Leif Boe" initials="LB [2]" lastIdx="1" clrIdx="3"/>
  <p:cmAuthor id="4" name="Leif Boe" initials="LB [3]" lastIdx="1" clrIdx="4"/>
  <p:cmAuthor id="5" name="Janes Veit" initials="JV"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15682"/>
    <a:srgbClr val="4ECDC4"/>
    <a:srgbClr val="EE6A6C"/>
    <a:srgbClr val="FF827E"/>
    <a:srgbClr val="426E9B"/>
    <a:srgbClr val="6FDAF5"/>
    <a:srgbClr val="F3D23A"/>
    <a:srgbClr val="4E9BB0"/>
    <a:srgbClr val="D4B735"/>
    <a:srgbClr val="FBF4A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1FECB4D8-DB02-4DC6-A0A2-4F2EBAE1DC90}" styleName="Mittlere Formatvorlage 1 - Akz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199"/>
    <p:restoredTop sz="94962"/>
  </p:normalViewPr>
  <p:slideViewPr>
    <p:cSldViewPr snapToGrid="0" snapToObjects="1" showGuides="1">
      <p:cViewPr>
        <p:scale>
          <a:sx n="91" d="100"/>
          <a:sy n="91" d="100"/>
        </p:scale>
        <p:origin x="3080" y="1632"/>
      </p:cViewPr>
      <p:guideLst>
        <p:guide orient="horz" pos="3143"/>
        <p:guide pos="2160"/>
        <p:guide pos="4133"/>
        <p:guide pos="3816"/>
        <p:guide pos="3952"/>
      </p:guideLst>
    </p:cSldViewPr>
  </p:slideViewPr>
  <p:notesTextViewPr>
    <p:cViewPr>
      <p:scale>
        <a:sx n="110" d="100"/>
        <a:sy n="110" d="100"/>
      </p:scale>
      <p:origin x="0" y="0"/>
    </p:cViewPr>
  </p:notesTextViewPr>
  <p:sorterViewPr>
    <p:cViewPr>
      <p:scale>
        <a:sx n="104" d="100"/>
        <a:sy n="104"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B8960BD-57D5-7743-92D0-705C6076710A}" type="datetimeFigureOut">
              <a:rPr lang="de-DE" smtClean="0"/>
              <a:t>02.06.22</a:t>
            </a:fld>
            <a:endParaRPr lang="de-DE"/>
          </a:p>
        </p:txBody>
      </p:sp>
      <p:sp>
        <p:nvSpPr>
          <p:cNvPr id="4" name="Fußzeilenplatzhalt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818A52C-A346-BA42-94E9-1A11C62A4BD3}" type="slidenum">
              <a:rPr lang="de-DE" smtClean="0"/>
              <a:t>‹Nr.›</a:t>
            </a:fld>
            <a:endParaRPr lang="de-DE"/>
          </a:p>
        </p:txBody>
      </p:sp>
    </p:spTree>
    <p:extLst>
      <p:ext uri="{BB962C8B-B14F-4D97-AF65-F5344CB8AC3E}">
        <p14:creationId xmlns:p14="http://schemas.microsoft.com/office/powerpoint/2010/main" val="16407867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Calibri Regular"/>
              </a:defRPr>
            </a:lvl1pPr>
          </a:lstStyle>
          <a:p>
            <a:endParaRPr lang="de-DE" dirty="0"/>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Calibri Regular"/>
              </a:defRPr>
            </a:lvl1pPr>
          </a:lstStyle>
          <a:p>
            <a:fld id="{25420034-D756-7849-B052-08FD5F14FAA5}" type="datetimeFigureOut">
              <a:rPr lang="de-DE" smtClean="0"/>
              <a:pPr/>
              <a:t>02.06.22</a:t>
            </a:fld>
            <a:endParaRPr lang="de-DE" dirty="0"/>
          </a:p>
        </p:txBody>
      </p:sp>
      <p:sp>
        <p:nvSpPr>
          <p:cNvPr id="4" name="Folienbildplatzhalter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de-DE" dirty="0"/>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Calibri Regular"/>
              </a:defRPr>
            </a:lvl1pPr>
          </a:lstStyle>
          <a:p>
            <a:endParaRPr lang="de-DE" dirty="0"/>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Calibri Regular"/>
              </a:defRPr>
            </a:lvl1pPr>
          </a:lstStyle>
          <a:p>
            <a:fld id="{D383D23F-87B4-C944-8922-A44ED7EB7C3A}" type="slidenum">
              <a:rPr lang="de-DE" smtClean="0"/>
              <a:pPr/>
              <a:t>‹Nr.›</a:t>
            </a:fld>
            <a:endParaRPr lang="de-DE" dirty="0"/>
          </a:p>
        </p:txBody>
      </p:sp>
    </p:spTree>
    <p:extLst>
      <p:ext uri="{BB962C8B-B14F-4D97-AF65-F5344CB8AC3E}">
        <p14:creationId xmlns:p14="http://schemas.microsoft.com/office/powerpoint/2010/main" val="54439245"/>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Calibri Regular"/>
        <a:ea typeface="+mn-ea"/>
        <a:cs typeface="+mn-cs"/>
      </a:defRPr>
    </a:lvl1pPr>
    <a:lvl2pPr marL="457200" algn="l" defTabSz="914400" rtl="0" eaLnBrk="1" latinLnBrk="0" hangingPunct="1">
      <a:defRPr sz="1200" b="0" i="0" kern="1200">
        <a:solidFill>
          <a:schemeClr val="tx1"/>
        </a:solidFill>
        <a:latin typeface="Calibri Regular"/>
        <a:ea typeface="+mn-ea"/>
        <a:cs typeface="+mn-cs"/>
      </a:defRPr>
    </a:lvl2pPr>
    <a:lvl3pPr marL="914400" algn="l" defTabSz="914400" rtl="0" eaLnBrk="1" latinLnBrk="0" hangingPunct="1">
      <a:defRPr sz="1200" b="0" i="0" kern="1200">
        <a:solidFill>
          <a:schemeClr val="tx1"/>
        </a:solidFill>
        <a:latin typeface="Calibri Regular"/>
        <a:ea typeface="+mn-ea"/>
        <a:cs typeface="+mn-cs"/>
      </a:defRPr>
    </a:lvl3pPr>
    <a:lvl4pPr marL="1371600" algn="l" defTabSz="914400" rtl="0" eaLnBrk="1" latinLnBrk="0" hangingPunct="1">
      <a:defRPr sz="1200" b="0" i="0" kern="1200">
        <a:solidFill>
          <a:schemeClr val="tx1"/>
        </a:solidFill>
        <a:latin typeface="Calibri Regular"/>
        <a:ea typeface="+mn-ea"/>
        <a:cs typeface="+mn-cs"/>
      </a:defRPr>
    </a:lvl4pPr>
    <a:lvl5pPr marL="1828800" algn="l" defTabSz="914400" rtl="0" eaLnBrk="1" latinLnBrk="0" hangingPunct="1">
      <a:defRPr sz="1200" b="0" i="0" kern="1200">
        <a:solidFill>
          <a:schemeClr val="tx1"/>
        </a:solidFill>
        <a:latin typeface="Calibri Regular"/>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D383D23F-87B4-C944-8922-A44ED7EB7C3A}" type="slidenum">
              <a:rPr lang="de-DE" smtClean="0"/>
              <a:t>1</a:t>
            </a:fld>
            <a:endParaRPr lang="de-DE"/>
          </a:p>
        </p:txBody>
      </p:sp>
    </p:spTree>
    <p:extLst>
      <p:ext uri="{BB962C8B-B14F-4D97-AF65-F5344CB8AC3E}">
        <p14:creationId xmlns:p14="http://schemas.microsoft.com/office/powerpoint/2010/main" val="26847356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D383D23F-87B4-C944-8922-A44ED7EB7C3A}" type="slidenum">
              <a:rPr lang="de-DE" smtClean="0"/>
              <a:pPr/>
              <a:t>8</a:t>
            </a:fld>
            <a:endParaRPr lang="de-DE" dirty="0"/>
          </a:p>
        </p:txBody>
      </p:sp>
    </p:spTree>
    <p:extLst>
      <p:ext uri="{BB962C8B-B14F-4D97-AF65-F5344CB8AC3E}">
        <p14:creationId xmlns:p14="http://schemas.microsoft.com/office/powerpoint/2010/main" val="236247552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4" name="Titel 4">
            <a:extLst>
              <a:ext uri="{FF2B5EF4-FFF2-40B4-BE49-F238E27FC236}">
                <a16:creationId xmlns:a16="http://schemas.microsoft.com/office/drawing/2014/main" id="{7FAE3097-4F2B-964B-96DC-73ADF24A9BBE}"/>
              </a:ext>
            </a:extLst>
          </p:cNvPr>
          <p:cNvSpPr txBox="1">
            <a:spLocks/>
          </p:cNvSpPr>
          <p:nvPr userDrawn="1"/>
        </p:nvSpPr>
        <p:spPr>
          <a:xfrm>
            <a:off x="293565" y="4437796"/>
            <a:ext cx="6442515" cy="1100987"/>
          </a:xfrm>
          <a:prstGeom prst="rect">
            <a:avLst/>
          </a:prstGeom>
        </p:spPr>
        <p:txBody>
          <a:bodyPr anchor="b"/>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de-DE" sz="3200" b="1" dirty="0">
                <a:solidFill>
                  <a:srgbClr val="215682"/>
                </a:solidFill>
                <a:latin typeface="Calibri" panose="020F0502020204030204" pitchFamily="34" charset="0"/>
                <a:ea typeface="Malgun Gothic" charset="-127"/>
                <a:cs typeface="Calibri" panose="020F0502020204030204" pitchFamily="34" charset="0"/>
              </a:rPr>
              <a:t>KLASSIKER DER</a:t>
            </a:r>
          </a:p>
          <a:p>
            <a:pPr algn="l"/>
            <a:r>
              <a:rPr lang="de-DE" sz="4000" b="1" dirty="0">
                <a:solidFill>
                  <a:srgbClr val="EE6A6C"/>
                </a:solidFill>
                <a:latin typeface="Calibri" panose="020F0502020204030204" pitchFamily="34" charset="0"/>
                <a:cs typeface="Calibri" panose="020F0502020204030204" pitchFamily="34" charset="0"/>
              </a:rPr>
              <a:t>BEWEGUNGSGESCHICHTEN</a:t>
            </a:r>
          </a:p>
        </p:txBody>
      </p:sp>
      <p:pic>
        <p:nvPicPr>
          <p:cNvPr id="3" name="Grafik 2">
            <a:extLst>
              <a:ext uri="{FF2B5EF4-FFF2-40B4-BE49-F238E27FC236}">
                <a16:creationId xmlns:a16="http://schemas.microsoft.com/office/drawing/2014/main" id="{D132B551-B97D-545F-1247-13008AD505C5}"/>
              </a:ext>
            </a:extLst>
          </p:cNvPr>
          <p:cNvPicPr>
            <a:picLocks noChangeAspect="1"/>
          </p:cNvPicPr>
          <p:nvPr userDrawn="1"/>
        </p:nvPicPr>
        <p:blipFill rotWithShape="1">
          <a:blip r:embed="rId2"/>
          <a:srcRect l="25586" t="11470"/>
          <a:stretch/>
        </p:blipFill>
        <p:spPr>
          <a:xfrm>
            <a:off x="0" y="0"/>
            <a:ext cx="3712164" cy="4416364"/>
          </a:xfrm>
          <a:prstGeom prst="rect">
            <a:avLst/>
          </a:prstGeom>
        </p:spPr>
      </p:pic>
      <p:pic>
        <p:nvPicPr>
          <p:cNvPr id="5" name="Grafik 4">
            <a:extLst>
              <a:ext uri="{FF2B5EF4-FFF2-40B4-BE49-F238E27FC236}">
                <a16:creationId xmlns:a16="http://schemas.microsoft.com/office/drawing/2014/main" id="{155A5E15-D9C7-71B0-80F8-0D1A0B9C4C46}"/>
              </a:ext>
            </a:extLst>
          </p:cNvPr>
          <p:cNvPicPr>
            <a:picLocks noChangeAspect="1"/>
          </p:cNvPicPr>
          <p:nvPr userDrawn="1"/>
        </p:nvPicPr>
        <p:blipFill rotWithShape="1">
          <a:blip r:embed="rId3"/>
          <a:srcRect t="20069" r="4890" b="3684"/>
          <a:stretch/>
        </p:blipFill>
        <p:spPr>
          <a:xfrm>
            <a:off x="1437093" y="5560215"/>
            <a:ext cx="5420908" cy="4345786"/>
          </a:xfrm>
          <a:prstGeom prst="rect">
            <a:avLst/>
          </a:prstGeom>
        </p:spPr>
      </p:pic>
      <p:pic>
        <p:nvPicPr>
          <p:cNvPr id="6" name="Grafik 5">
            <a:extLst>
              <a:ext uri="{FF2B5EF4-FFF2-40B4-BE49-F238E27FC236}">
                <a16:creationId xmlns:a16="http://schemas.microsoft.com/office/drawing/2014/main" id="{60DCC995-6CD5-AF07-DDCE-87F5F6B09523}"/>
              </a:ext>
            </a:extLst>
          </p:cNvPr>
          <p:cNvPicPr>
            <a:picLocks noChangeAspect="1"/>
          </p:cNvPicPr>
          <p:nvPr userDrawn="1"/>
        </p:nvPicPr>
        <p:blipFill rotWithShape="1">
          <a:blip r:embed="rId4"/>
          <a:srcRect r="38581"/>
          <a:stretch/>
        </p:blipFill>
        <p:spPr>
          <a:xfrm>
            <a:off x="3794061" y="280121"/>
            <a:ext cx="3063939" cy="498856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mpressum">
    <p:spTree>
      <p:nvGrpSpPr>
        <p:cNvPr id="1" name=""/>
        <p:cNvGrpSpPr/>
        <p:nvPr/>
      </p:nvGrpSpPr>
      <p:grpSpPr>
        <a:xfrm>
          <a:off x="0" y="0"/>
          <a:ext cx="0" cy="0"/>
          <a:chOff x="0" y="0"/>
          <a:chExt cx="0" cy="0"/>
        </a:xfrm>
      </p:grpSpPr>
      <p:sp>
        <p:nvSpPr>
          <p:cNvPr id="9" name="Titel 4">
            <a:extLst>
              <a:ext uri="{FF2B5EF4-FFF2-40B4-BE49-F238E27FC236}">
                <a16:creationId xmlns:a16="http://schemas.microsoft.com/office/drawing/2014/main" id="{454BCA61-CFF3-0440-9D23-400F0A543E7C}"/>
              </a:ext>
            </a:extLst>
          </p:cNvPr>
          <p:cNvSpPr txBox="1">
            <a:spLocks/>
          </p:cNvSpPr>
          <p:nvPr userDrawn="1"/>
        </p:nvSpPr>
        <p:spPr>
          <a:xfrm>
            <a:off x="293565" y="103341"/>
            <a:ext cx="6442515" cy="1100987"/>
          </a:xfrm>
          <a:prstGeom prst="rect">
            <a:avLst/>
          </a:prstGeom>
        </p:spPr>
        <p:txBody>
          <a:bodyPr anchor="b"/>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de-DE" sz="2000" b="1" dirty="0">
                <a:solidFill>
                  <a:schemeClr val="tx1">
                    <a:lumMod val="65000"/>
                    <a:lumOff val="35000"/>
                  </a:schemeClr>
                </a:solidFill>
                <a:latin typeface="Calibri" panose="020F0502020204030204" pitchFamily="34" charset="0"/>
                <a:ea typeface="Malgun Gothic" charset="-127"/>
                <a:cs typeface="Calibri" panose="020F0502020204030204" pitchFamily="34" charset="0"/>
              </a:rPr>
              <a:t>BEWEGUNGSGESCHICHTEN </a:t>
            </a:r>
          </a:p>
          <a:p>
            <a:pPr algn="l"/>
            <a:r>
              <a:rPr lang="de-DE" sz="3200" b="1" dirty="0">
                <a:solidFill>
                  <a:srgbClr val="EE6A6C"/>
                </a:solidFill>
                <a:latin typeface="Calibri" panose="020F0502020204030204" pitchFamily="34" charset="0"/>
                <a:ea typeface="Malgun Gothic" charset="-127"/>
                <a:cs typeface="Calibri" panose="020F0502020204030204" pitchFamily="34" charset="0"/>
              </a:rPr>
              <a:t>IMPRESSUM</a:t>
            </a:r>
            <a:endParaRPr lang="de-DE" sz="3200" b="1" dirty="0">
              <a:solidFill>
                <a:srgbClr val="EE6A6C"/>
              </a:solidFill>
              <a:latin typeface="Calibri" panose="020F0502020204030204" pitchFamily="34" charset="0"/>
              <a:cs typeface="Calibri" panose="020F0502020204030204" pitchFamily="34" charset="0"/>
            </a:endParaRPr>
          </a:p>
        </p:txBody>
      </p:sp>
      <p:sp>
        <p:nvSpPr>
          <p:cNvPr id="6" name="Rechteck 5">
            <a:extLst>
              <a:ext uri="{FF2B5EF4-FFF2-40B4-BE49-F238E27FC236}">
                <a16:creationId xmlns:a16="http://schemas.microsoft.com/office/drawing/2014/main" id="{51DAE8E1-12C7-2309-7C43-DDAF4478419B}"/>
              </a:ext>
            </a:extLst>
          </p:cNvPr>
          <p:cNvSpPr/>
          <p:nvPr userDrawn="1"/>
        </p:nvSpPr>
        <p:spPr>
          <a:xfrm>
            <a:off x="293566" y="8758632"/>
            <a:ext cx="6442514" cy="707886"/>
          </a:xfrm>
          <a:prstGeom prst="rect">
            <a:avLst/>
          </a:prstGeom>
        </p:spPr>
        <p:txBody>
          <a:bodyPr wrap="square">
            <a:spAutoFit/>
          </a:bodyPr>
          <a:lstStyle/>
          <a:p>
            <a:r>
              <a:rPr lang="de-DE" sz="800" b="1" kern="1200" dirty="0">
                <a:solidFill>
                  <a:schemeClr val="bg1">
                    <a:lumMod val="50000"/>
                  </a:schemeClr>
                </a:solidFill>
                <a:effectLst/>
                <a:latin typeface="+mn-lt"/>
                <a:ea typeface="+mn-ea"/>
                <a:cs typeface="+mn-cs"/>
              </a:rPr>
              <a:t>Haftungsausschluss</a:t>
            </a:r>
          </a:p>
          <a:p>
            <a:pPr algn="just"/>
            <a:r>
              <a:rPr lang="de-DE" sz="800" i="1" kern="1200" dirty="0">
                <a:solidFill>
                  <a:schemeClr val="bg1">
                    <a:lumMod val="50000"/>
                  </a:schemeClr>
                </a:solidFill>
                <a:effectLst/>
                <a:latin typeface="+mn-lt"/>
                <a:ea typeface="+mn-ea"/>
                <a:cs typeface="+mn-cs"/>
              </a:rPr>
              <a:t>Unsere Veröffentlichungen stellen nur generelle Anleitungen für Sportübungen dar. Sportübungen unterliegen sich laufend fortentwickelnden sportwissenschaftlichen Erkenntnissen. Daher garantieren wir nicht, dass die Anleitungen zu jedem Zeitpunkt den aktuellen Erkenntnissen entsprechen. Weiterhin kann auch kein Erfolg der Übungen garantiert werden. Generell gilt: Jeder Nutzer muss bei der konkreten Ausführung der vorgestellten Übungen selbst für eine sichere Übungsumgebung sorgen. Für den Fall, dass dies nicht möglich ist, sollte keine Übung ausgeführt werden.</a:t>
            </a:r>
            <a:endParaRPr lang="de-DE" sz="800" kern="1200" dirty="0">
              <a:solidFill>
                <a:schemeClr val="bg1">
                  <a:lumMod val="50000"/>
                </a:schemeClr>
              </a:solidFill>
              <a:effectLst/>
              <a:latin typeface="+mn-lt"/>
              <a:ea typeface="+mn-ea"/>
              <a:cs typeface="+mn-cs"/>
            </a:endParaRPr>
          </a:p>
        </p:txBody>
      </p:sp>
      <p:grpSp>
        <p:nvGrpSpPr>
          <p:cNvPr id="40" name="Gruppieren 39">
            <a:extLst>
              <a:ext uri="{FF2B5EF4-FFF2-40B4-BE49-F238E27FC236}">
                <a16:creationId xmlns:a16="http://schemas.microsoft.com/office/drawing/2014/main" id="{55FA7788-AD0F-4085-3519-0CF040C16456}"/>
              </a:ext>
            </a:extLst>
          </p:cNvPr>
          <p:cNvGrpSpPr/>
          <p:nvPr userDrawn="1"/>
        </p:nvGrpSpPr>
        <p:grpSpPr>
          <a:xfrm>
            <a:off x="293565" y="4586129"/>
            <a:ext cx="2868225" cy="3477875"/>
            <a:chOff x="511038" y="2074783"/>
            <a:chExt cx="2868225" cy="3477875"/>
          </a:xfrm>
        </p:grpSpPr>
        <p:sp>
          <p:nvSpPr>
            <p:cNvPr id="41" name="Rechteck 40">
              <a:extLst>
                <a:ext uri="{FF2B5EF4-FFF2-40B4-BE49-F238E27FC236}">
                  <a16:creationId xmlns:a16="http://schemas.microsoft.com/office/drawing/2014/main" id="{6CAE251B-EE14-F045-1554-E059A72F4CD5}"/>
                </a:ext>
              </a:extLst>
            </p:cNvPr>
            <p:cNvSpPr/>
            <p:nvPr userDrawn="1"/>
          </p:nvSpPr>
          <p:spPr>
            <a:xfrm>
              <a:off x="511038" y="2074783"/>
              <a:ext cx="2868225" cy="3477875"/>
            </a:xfrm>
            <a:prstGeom prst="rect">
              <a:avLst/>
            </a:prstGeom>
          </p:spPr>
          <p:txBody>
            <a:bodyPr wrap="square">
              <a:spAutoFit/>
            </a:bodyPr>
            <a:lstStyle/>
            <a:p>
              <a:pPr algn="l"/>
              <a:r>
                <a:rPr lang="de-DE" sz="1000" dirty="0">
                  <a:solidFill>
                    <a:schemeClr val="tx1">
                      <a:lumMod val="65000"/>
                      <a:lumOff val="35000"/>
                    </a:schemeClr>
                  </a:solidFill>
                  <a:latin typeface="Calibri" panose="020F0502020204030204" pitchFamily="34" charset="0"/>
                  <a:ea typeface="Calibri Regular" charset="0"/>
                  <a:cs typeface="Calibri" panose="020F0502020204030204" pitchFamily="34" charset="0"/>
                </a:rPr>
                <a:t>© WIMASU GmbH 2022</a:t>
              </a:r>
            </a:p>
            <a:p>
              <a:pPr algn="l"/>
              <a:endParaRPr lang="de-DE" sz="1000" dirty="0">
                <a:solidFill>
                  <a:schemeClr val="tx1">
                    <a:lumMod val="65000"/>
                    <a:lumOff val="35000"/>
                  </a:schemeClr>
                </a:solidFill>
                <a:latin typeface="Calibri" panose="020F0502020204030204" pitchFamily="34" charset="0"/>
                <a:ea typeface="Calibri Regular" charset="0"/>
                <a:cs typeface="Calibri" panose="020F0502020204030204" pitchFamily="34" charset="0"/>
              </a:endParaRPr>
            </a:p>
            <a:p>
              <a:pPr algn="l"/>
              <a:r>
                <a:rPr lang="de-DE" sz="1000" dirty="0">
                  <a:solidFill>
                    <a:schemeClr val="tx1">
                      <a:lumMod val="65000"/>
                      <a:lumOff val="35000"/>
                    </a:schemeClr>
                  </a:solidFill>
                  <a:latin typeface="Calibri" panose="020F0502020204030204" pitchFamily="34" charset="0"/>
                  <a:ea typeface="Calibri Regular" charset="0"/>
                  <a:cs typeface="Calibri" panose="020F0502020204030204" pitchFamily="34" charset="0"/>
                </a:rPr>
                <a:t>Alle Rechte vorbehalten. Alle Nachdrucke und digitale Weitergabe nur mit ausdrücklicher schriftlicher Genehmigung.</a:t>
              </a:r>
            </a:p>
            <a:p>
              <a:pPr algn="l"/>
              <a:r>
                <a:rPr lang="de-DE" sz="1000" dirty="0">
                  <a:solidFill>
                    <a:schemeClr val="tx1">
                      <a:lumMod val="65000"/>
                      <a:lumOff val="35000"/>
                    </a:schemeClr>
                  </a:solidFill>
                  <a:latin typeface="Calibri" panose="020F0502020204030204" pitchFamily="34" charset="0"/>
                  <a:ea typeface="Calibri Regular" charset="0"/>
                  <a:cs typeface="Calibri" panose="020F0502020204030204" pitchFamily="34" charset="0"/>
                </a:rPr>
                <a:t>https://</a:t>
              </a:r>
              <a:r>
                <a:rPr lang="de-DE" sz="1000" dirty="0" err="1">
                  <a:solidFill>
                    <a:schemeClr val="tx1">
                      <a:lumMod val="65000"/>
                      <a:lumOff val="35000"/>
                    </a:schemeClr>
                  </a:solidFill>
                  <a:latin typeface="Calibri" panose="020F0502020204030204" pitchFamily="34" charset="0"/>
                  <a:ea typeface="Calibri Regular" charset="0"/>
                  <a:cs typeface="Calibri" panose="020F0502020204030204" pitchFamily="34" charset="0"/>
                </a:rPr>
                <a:t>wimasu.de</a:t>
              </a:r>
              <a:r>
                <a:rPr lang="de-DE" sz="1000" dirty="0">
                  <a:solidFill>
                    <a:schemeClr val="tx1">
                      <a:lumMod val="65000"/>
                      <a:lumOff val="35000"/>
                    </a:schemeClr>
                  </a:solidFill>
                  <a:latin typeface="Calibri" panose="020F0502020204030204" pitchFamily="34" charset="0"/>
                  <a:ea typeface="Calibri Regular" charset="0"/>
                  <a:cs typeface="Calibri" panose="020F0502020204030204" pitchFamily="34" charset="0"/>
                </a:rPr>
                <a:t>/bewegungsgeschichten-</a:t>
              </a:r>
              <a:br>
                <a:rPr lang="de-DE" sz="1000" dirty="0">
                  <a:solidFill>
                    <a:schemeClr val="tx1">
                      <a:lumMod val="65000"/>
                      <a:lumOff val="35000"/>
                    </a:schemeClr>
                  </a:solidFill>
                  <a:latin typeface="Calibri" panose="020F0502020204030204" pitchFamily="34" charset="0"/>
                  <a:ea typeface="Calibri Regular" charset="0"/>
                  <a:cs typeface="Calibri" panose="020F0502020204030204" pitchFamily="34" charset="0"/>
                </a:rPr>
              </a:br>
              <a:r>
                <a:rPr lang="de-DE" sz="1000" dirty="0" err="1">
                  <a:solidFill>
                    <a:schemeClr val="tx1">
                      <a:lumMod val="65000"/>
                      <a:lumOff val="35000"/>
                    </a:schemeClr>
                  </a:solidFill>
                  <a:latin typeface="Calibri" panose="020F0502020204030204" pitchFamily="34" charset="0"/>
                  <a:ea typeface="Calibri Regular" charset="0"/>
                  <a:cs typeface="Calibri" panose="020F0502020204030204" pitchFamily="34" charset="0"/>
                </a:rPr>
                <a:t>fuer-sportlehrkraefte</a:t>
              </a:r>
              <a:r>
                <a:rPr lang="de-DE" sz="1000" dirty="0">
                  <a:solidFill>
                    <a:schemeClr val="tx1">
                      <a:lumMod val="65000"/>
                      <a:lumOff val="35000"/>
                    </a:schemeClr>
                  </a:solidFill>
                  <a:latin typeface="Calibri" panose="020F0502020204030204" pitchFamily="34" charset="0"/>
                  <a:ea typeface="Calibri Regular" charset="0"/>
                  <a:cs typeface="Calibri" panose="020F0502020204030204" pitchFamily="34" charset="0"/>
                </a:rPr>
                <a:t>/</a:t>
              </a:r>
            </a:p>
            <a:p>
              <a:pPr algn="l"/>
              <a:r>
                <a:rPr lang="de-DE" sz="1000" dirty="0">
                  <a:solidFill>
                    <a:schemeClr val="tx1">
                      <a:lumMod val="65000"/>
                      <a:lumOff val="35000"/>
                    </a:schemeClr>
                  </a:solidFill>
                  <a:latin typeface="Calibri" panose="020F0502020204030204" pitchFamily="34" charset="0"/>
                  <a:ea typeface="Calibri Regular" charset="0"/>
                  <a:cs typeface="Calibri" panose="020F0502020204030204" pitchFamily="34" charset="0"/>
                </a:rPr>
                <a:t>1. Version</a:t>
              </a:r>
            </a:p>
            <a:p>
              <a:pPr algn="l"/>
              <a:endParaRPr lang="de-DE" sz="1000" dirty="0">
                <a:solidFill>
                  <a:schemeClr val="tx1">
                    <a:lumMod val="65000"/>
                    <a:lumOff val="35000"/>
                  </a:schemeClr>
                </a:solidFill>
                <a:highlight>
                  <a:srgbClr val="FFFF00"/>
                </a:highlight>
                <a:latin typeface="Calibri" panose="020F0502020204030204" pitchFamily="34" charset="0"/>
                <a:ea typeface="Calibri Regular" charset="0"/>
                <a:cs typeface="Calibri" panose="020F0502020204030204" pitchFamily="34" charset="0"/>
              </a:endParaRPr>
            </a:p>
            <a:p>
              <a:pPr algn="l"/>
              <a:endParaRPr lang="de-DE" sz="1000" dirty="0">
                <a:solidFill>
                  <a:schemeClr val="tx1">
                    <a:lumMod val="65000"/>
                    <a:lumOff val="35000"/>
                  </a:schemeClr>
                </a:solidFill>
                <a:highlight>
                  <a:srgbClr val="FFFF00"/>
                </a:highlight>
                <a:latin typeface="Calibri" panose="020F0502020204030204" pitchFamily="34" charset="0"/>
                <a:ea typeface="Calibri Regular" charset="0"/>
                <a:cs typeface="Calibri" panose="020F0502020204030204" pitchFamily="34" charset="0"/>
              </a:endParaRPr>
            </a:p>
            <a:p>
              <a:pPr algn="l"/>
              <a:endParaRPr lang="de-DE" sz="1000" dirty="0">
                <a:solidFill>
                  <a:schemeClr val="tx1">
                    <a:lumMod val="65000"/>
                    <a:lumOff val="35000"/>
                  </a:schemeClr>
                </a:solidFill>
                <a:highlight>
                  <a:srgbClr val="FFFF00"/>
                </a:highlight>
                <a:latin typeface="Calibri" panose="020F0502020204030204" pitchFamily="34" charset="0"/>
                <a:ea typeface="Calibri Regular" charset="0"/>
                <a:cs typeface="Calibri" panose="020F0502020204030204" pitchFamily="34" charset="0"/>
              </a:endParaRPr>
            </a:p>
            <a:p>
              <a:pPr algn="l"/>
              <a:endParaRPr lang="de-DE" sz="1000" dirty="0">
                <a:solidFill>
                  <a:schemeClr val="tx1">
                    <a:lumMod val="65000"/>
                    <a:lumOff val="35000"/>
                  </a:schemeClr>
                </a:solidFill>
                <a:highlight>
                  <a:srgbClr val="FFFF00"/>
                </a:highlight>
                <a:latin typeface="Calibri" panose="020F0502020204030204" pitchFamily="34" charset="0"/>
                <a:ea typeface="Calibri Regular" charset="0"/>
                <a:cs typeface="Calibri" panose="020F0502020204030204" pitchFamily="34" charset="0"/>
              </a:endParaRPr>
            </a:p>
            <a:p>
              <a:pPr algn="l"/>
              <a:endParaRPr lang="de-DE" sz="1000" dirty="0">
                <a:solidFill>
                  <a:schemeClr val="tx1">
                    <a:lumMod val="65000"/>
                    <a:lumOff val="35000"/>
                  </a:schemeClr>
                </a:solidFill>
                <a:highlight>
                  <a:srgbClr val="FFFF00"/>
                </a:highlight>
                <a:latin typeface="Calibri" panose="020F0502020204030204" pitchFamily="34" charset="0"/>
                <a:ea typeface="Calibri Regular" charset="0"/>
                <a:cs typeface="Calibri" panose="020F0502020204030204" pitchFamily="34" charset="0"/>
              </a:endParaRPr>
            </a:p>
            <a:p>
              <a:pPr algn="l"/>
              <a:endParaRPr lang="de-DE" sz="1000" dirty="0">
                <a:solidFill>
                  <a:schemeClr val="tx1">
                    <a:lumMod val="65000"/>
                    <a:lumOff val="35000"/>
                  </a:schemeClr>
                </a:solidFill>
                <a:highlight>
                  <a:srgbClr val="FFFF00"/>
                </a:highlight>
                <a:latin typeface="Calibri" panose="020F0502020204030204" pitchFamily="34" charset="0"/>
                <a:ea typeface="Calibri Regular" charset="0"/>
                <a:cs typeface="Calibri" panose="020F0502020204030204" pitchFamily="34" charset="0"/>
              </a:endParaRPr>
            </a:p>
            <a:p>
              <a:pPr algn="l"/>
              <a:endParaRPr lang="de-DE" sz="1000" dirty="0">
                <a:solidFill>
                  <a:schemeClr val="tx1">
                    <a:lumMod val="65000"/>
                    <a:lumOff val="35000"/>
                  </a:schemeClr>
                </a:solidFill>
                <a:highlight>
                  <a:srgbClr val="FFFF00"/>
                </a:highlight>
                <a:latin typeface="Calibri" panose="020F0502020204030204" pitchFamily="34" charset="0"/>
                <a:ea typeface="Calibri Regular" charset="0"/>
                <a:cs typeface="Calibri" panose="020F0502020204030204" pitchFamily="34" charset="0"/>
              </a:endParaRPr>
            </a:p>
            <a:p>
              <a:pPr algn="l"/>
              <a:endParaRPr lang="de-DE" sz="1000" dirty="0">
                <a:solidFill>
                  <a:schemeClr val="tx1">
                    <a:lumMod val="65000"/>
                    <a:lumOff val="35000"/>
                  </a:schemeClr>
                </a:solidFill>
                <a:latin typeface="Calibri" panose="020F0502020204030204" pitchFamily="34" charset="0"/>
                <a:ea typeface="Calibri Regular" charset="0"/>
                <a:cs typeface="Calibri" panose="020F0502020204030204" pitchFamily="34" charset="0"/>
              </a:endParaRPr>
            </a:p>
            <a:p>
              <a:pPr algn="l"/>
              <a:r>
                <a:rPr lang="de-DE" sz="1000" b="1" dirty="0">
                  <a:solidFill>
                    <a:schemeClr val="tx1">
                      <a:lumMod val="65000"/>
                      <a:lumOff val="35000"/>
                    </a:schemeClr>
                  </a:solidFill>
                  <a:latin typeface="Calibri" panose="020F0502020204030204" pitchFamily="34" charset="0"/>
                  <a:ea typeface="Calibri Regular" charset="0"/>
                  <a:cs typeface="Calibri" panose="020F0502020204030204" pitchFamily="34" charset="0"/>
                </a:rPr>
                <a:t>Dieses Dokument zitieren:</a:t>
              </a:r>
              <a:endParaRPr lang="de-DE" sz="1000" dirty="0">
                <a:solidFill>
                  <a:schemeClr val="tx1">
                    <a:lumMod val="65000"/>
                    <a:lumOff val="35000"/>
                  </a:schemeClr>
                </a:solidFill>
                <a:latin typeface="Calibri" panose="020F0502020204030204" pitchFamily="34" charset="0"/>
                <a:ea typeface="Calibri Regular" charset="0"/>
                <a:cs typeface="Calibri" panose="020F0502020204030204" pitchFamily="34" charset="0"/>
              </a:endParaRPr>
            </a:p>
            <a:p>
              <a:pPr algn="l"/>
              <a:r>
                <a:rPr lang="de-DE" sz="1000" dirty="0" err="1">
                  <a:solidFill>
                    <a:schemeClr val="tx1">
                      <a:lumMod val="65000"/>
                      <a:lumOff val="35000"/>
                    </a:schemeClr>
                  </a:solidFill>
                  <a:latin typeface="Calibri" panose="020F0502020204030204" pitchFamily="34" charset="0"/>
                  <a:ea typeface="Calibri Regular" charset="0"/>
                  <a:cs typeface="Calibri" panose="020F0502020204030204" pitchFamily="34" charset="0"/>
                </a:rPr>
                <a:t>Verlemann</a:t>
              </a:r>
              <a:r>
                <a:rPr lang="de-DE" sz="1000" dirty="0">
                  <a:solidFill>
                    <a:schemeClr val="tx1">
                      <a:lumMod val="65000"/>
                      <a:lumOff val="35000"/>
                    </a:schemeClr>
                  </a:solidFill>
                  <a:latin typeface="Calibri" panose="020F0502020204030204" pitchFamily="34" charset="0"/>
                  <a:ea typeface="Calibri Regular" charset="0"/>
                  <a:cs typeface="Calibri" panose="020F0502020204030204" pitchFamily="34" charset="0"/>
                </a:rPr>
                <a:t>, S., Walther, </a:t>
              </a:r>
              <a:r>
                <a:rPr lang="de-DE" sz="1000" dirty="0" err="1">
                  <a:solidFill>
                    <a:schemeClr val="tx1">
                      <a:lumMod val="65000"/>
                      <a:lumOff val="35000"/>
                    </a:schemeClr>
                  </a:solidFill>
                  <a:latin typeface="Calibri" panose="020F0502020204030204" pitchFamily="34" charset="0"/>
                  <a:ea typeface="Calibri Regular" charset="0"/>
                  <a:cs typeface="Calibri" panose="020F0502020204030204" pitchFamily="34" charset="0"/>
                </a:rPr>
                <a:t>Ch</a:t>
              </a:r>
              <a:r>
                <a:rPr lang="de-DE" sz="1000" dirty="0">
                  <a:solidFill>
                    <a:schemeClr val="tx1">
                      <a:lumMod val="65000"/>
                      <a:lumOff val="35000"/>
                    </a:schemeClr>
                  </a:solidFill>
                  <a:latin typeface="Calibri" panose="020F0502020204030204" pitchFamily="34" charset="0"/>
                  <a:ea typeface="Calibri Regular" charset="0"/>
                  <a:cs typeface="Calibri" panose="020F0502020204030204" pitchFamily="34" charset="0"/>
                </a:rPr>
                <a:t>. (2022). Klassiker der Bewegungsgeschichten für Sportlehrkräfte.</a:t>
              </a:r>
            </a:p>
            <a:p>
              <a:pPr algn="l"/>
              <a:r>
                <a:rPr lang="de-DE" sz="1000" dirty="0">
                  <a:solidFill>
                    <a:schemeClr val="tx1">
                      <a:lumMod val="65000"/>
                      <a:lumOff val="35000"/>
                    </a:schemeClr>
                  </a:solidFill>
                  <a:latin typeface="Calibri" panose="020F0502020204030204" pitchFamily="34" charset="0"/>
                  <a:ea typeface="Calibri Regular" charset="0"/>
                  <a:cs typeface="Calibri" panose="020F0502020204030204" pitchFamily="34" charset="0"/>
                </a:rPr>
                <a:t>Eingeschränkter Zugriff am DATUM unter https://</a:t>
              </a:r>
              <a:r>
                <a:rPr lang="de-DE" sz="1000" dirty="0" err="1">
                  <a:solidFill>
                    <a:schemeClr val="tx1">
                      <a:lumMod val="65000"/>
                      <a:lumOff val="35000"/>
                    </a:schemeClr>
                  </a:solidFill>
                  <a:latin typeface="Calibri" panose="020F0502020204030204" pitchFamily="34" charset="0"/>
                  <a:ea typeface="Calibri Regular" charset="0"/>
                  <a:cs typeface="Calibri" panose="020F0502020204030204" pitchFamily="34" charset="0"/>
                </a:rPr>
                <a:t>wimasu.de</a:t>
              </a:r>
              <a:r>
                <a:rPr lang="de-DE" sz="1000" dirty="0">
                  <a:solidFill>
                    <a:schemeClr val="tx1">
                      <a:lumMod val="65000"/>
                      <a:lumOff val="35000"/>
                    </a:schemeClr>
                  </a:solidFill>
                  <a:latin typeface="Calibri" panose="020F0502020204030204" pitchFamily="34" charset="0"/>
                  <a:ea typeface="Calibri Regular" charset="0"/>
                  <a:cs typeface="Calibri" panose="020F0502020204030204" pitchFamily="34" charset="0"/>
                </a:rPr>
                <a:t>/bewegungsgeschichten-</a:t>
              </a:r>
              <a:br>
                <a:rPr lang="de-DE" sz="1000" dirty="0">
                  <a:solidFill>
                    <a:schemeClr val="tx1">
                      <a:lumMod val="65000"/>
                      <a:lumOff val="35000"/>
                    </a:schemeClr>
                  </a:solidFill>
                  <a:latin typeface="Calibri" panose="020F0502020204030204" pitchFamily="34" charset="0"/>
                  <a:ea typeface="Calibri Regular" charset="0"/>
                  <a:cs typeface="Calibri" panose="020F0502020204030204" pitchFamily="34" charset="0"/>
                </a:rPr>
              </a:br>
              <a:r>
                <a:rPr lang="de-DE" sz="1000" dirty="0" err="1">
                  <a:solidFill>
                    <a:schemeClr val="tx1">
                      <a:lumMod val="65000"/>
                      <a:lumOff val="35000"/>
                    </a:schemeClr>
                  </a:solidFill>
                  <a:latin typeface="Calibri" panose="020F0502020204030204" pitchFamily="34" charset="0"/>
                  <a:ea typeface="Calibri Regular" charset="0"/>
                  <a:cs typeface="Calibri" panose="020F0502020204030204" pitchFamily="34" charset="0"/>
                </a:rPr>
                <a:t>fuer-sportlehrkraefte</a:t>
              </a:r>
              <a:r>
                <a:rPr lang="de-DE" sz="1000" dirty="0">
                  <a:solidFill>
                    <a:schemeClr val="tx1">
                      <a:lumMod val="65000"/>
                      <a:lumOff val="35000"/>
                    </a:schemeClr>
                  </a:solidFill>
                  <a:latin typeface="Calibri" panose="020F0502020204030204" pitchFamily="34" charset="0"/>
                  <a:ea typeface="Calibri Regular" charset="0"/>
                  <a:cs typeface="Calibri" panose="020F0502020204030204" pitchFamily="34" charset="0"/>
                </a:rPr>
                <a:t>/</a:t>
              </a:r>
            </a:p>
          </p:txBody>
        </p:sp>
        <p:sp>
          <p:nvSpPr>
            <p:cNvPr id="42" name="Rechteck 41">
              <a:extLst>
                <a:ext uri="{FF2B5EF4-FFF2-40B4-BE49-F238E27FC236}">
                  <a16:creationId xmlns:a16="http://schemas.microsoft.com/office/drawing/2014/main" id="{3A5A7FDA-B046-5676-3E42-24E6A699D56C}"/>
                </a:ext>
              </a:extLst>
            </p:cNvPr>
            <p:cNvSpPr/>
            <p:nvPr userDrawn="1"/>
          </p:nvSpPr>
          <p:spPr>
            <a:xfrm>
              <a:off x="511038" y="3498160"/>
              <a:ext cx="2532614" cy="861774"/>
            </a:xfrm>
            <a:prstGeom prst="rect">
              <a:avLst/>
            </a:prstGeom>
          </p:spPr>
          <p:txBody>
            <a:bodyPr wrap="square">
              <a:spAutoFit/>
            </a:bodyPr>
            <a:lstStyle/>
            <a:p>
              <a:pPr algn="l"/>
              <a:r>
                <a:rPr lang="de-DE" sz="1000" b="1" dirty="0">
                  <a:solidFill>
                    <a:schemeClr val="tx1">
                      <a:lumMod val="65000"/>
                      <a:lumOff val="35000"/>
                    </a:schemeClr>
                  </a:solidFill>
                  <a:latin typeface="Calibri" panose="020F0502020204030204" pitchFamily="34" charset="0"/>
                  <a:ea typeface="Calibri Regular" charset="0"/>
                  <a:cs typeface="Calibri" panose="020F0502020204030204" pitchFamily="34" charset="0"/>
                </a:rPr>
                <a:t>Autoren:	</a:t>
              </a:r>
              <a:r>
                <a:rPr lang="de-DE" sz="1000" dirty="0">
                  <a:solidFill>
                    <a:schemeClr val="tx1">
                      <a:lumMod val="65000"/>
                      <a:lumOff val="35000"/>
                    </a:schemeClr>
                  </a:solidFill>
                  <a:latin typeface="Calibri" panose="020F0502020204030204" pitchFamily="34" charset="0"/>
                  <a:ea typeface="Calibri Regular" charset="0"/>
                  <a:cs typeface="Calibri" panose="020F0502020204030204" pitchFamily="34" charset="0"/>
                </a:rPr>
                <a:t>S. </a:t>
              </a:r>
              <a:r>
                <a:rPr lang="de-DE" sz="1000" dirty="0" err="1">
                  <a:solidFill>
                    <a:schemeClr val="tx1">
                      <a:lumMod val="65000"/>
                      <a:lumOff val="35000"/>
                    </a:schemeClr>
                  </a:solidFill>
                  <a:latin typeface="Calibri" panose="020F0502020204030204" pitchFamily="34" charset="0"/>
                  <a:ea typeface="Calibri Regular" charset="0"/>
                  <a:cs typeface="Calibri" panose="020F0502020204030204" pitchFamily="34" charset="0"/>
                </a:rPr>
                <a:t>Verlemann</a:t>
              </a:r>
              <a:r>
                <a:rPr lang="de-DE" sz="1000" dirty="0">
                  <a:solidFill>
                    <a:schemeClr val="tx1">
                      <a:lumMod val="65000"/>
                      <a:lumOff val="35000"/>
                    </a:schemeClr>
                  </a:solidFill>
                  <a:latin typeface="Calibri" panose="020F0502020204030204" pitchFamily="34" charset="0"/>
                  <a:ea typeface="Calibri Regular" charset="0"/>
                  <a:cs typeface="Calibri" panose="020F0502020204030204" pitchFamily="34" charset="0"/>
                </a:rPr>
                <a:t>, </a:t>
              </a:r>
              <a:r>
                <a:rPr lang="de-DE" sz="1000" dirty="0" err="1">
                  <a:solidFill>
                    <a:schemeClr val="tx1">
                      <a:lumMod val="65000"/>
                      <a:lumOff val="35000"/>
                    </a:schemeClr>
                  </a:solidFill>
                  <a:latin typeface="Calibri" panose="020F0502020204030204" pitchFamily="34" charset="0"/>
                  <a:ea typeface="Calibri Regular" charset="0"/>
                  <a:cs typeface="Calibri" panose="020F0502020204030204" pitchFamily="34" charset="0"/>
                </a:rPr>
                <a:t>Ch</a:t>
              </a:r>
              <a:r>
                <a:rPr lang="de-DE" sz="1000" dirty="0">
                  <a:solidFill>
                    <a:schemeClr val="tx1">
                      <a:lumMod val="65000"/>
                      <a:lumOff val="35000"/>
                    </a:schemeClr>
                  </a:solidFill>
                  <a:latin typeface="Calibri" panose="020F0502020204030204" pitchFamily="34" charset="0"/>
                  <a:ea typeface="Calibri Regular" charset="0"/>
                  <a:cs typeface="Calibri" panose="020F0502020204030204" pitchFamily="34" charset="0"/>
                </a:rPr>
                <a:t>. Walther</a:t>
              </a:r>
            </a:p>
            <a:p>
              <a:pPr algn="l"/>
              <a:r>
                <a:rPr lang="de-DE" sz="1000" b="1" kern="1200" dirty="0">
                  <a:solidFill>
                    <a:schemeClr val="tx1">
                      <a:lumMod val="65000"/>
                      <a:lumOff val="35000"/>
                    </a:schemeClr>
                  </a:solidFill>
                  <a:latin typeface="Calibri" panose="020F0502020204030204" pitchFamily="34" charset="0"/>
                  <a:ea typeface="+mn-ea"/>
                  <a:cs typeface="Calibri" panose="020F0502020204030204" pitchFamily="34" charset="0"/>
                </a:rPr>
                <a:t>Illustrationen:	</a:t>
              </a:r>
              <a:r>
                <a:rPr lang="de-DE" sz="1000" dirty="0">
                  <a:solidFill>
                    <a:schemeClr val="tx1">
                      <a:lumMod val="65000"/>
                      <a:lumOff val="35000"/>
                    </a:schemeClr>
                  </a:solidFill>
                  <a:latin typeface="Calibri" panose="020F0502020204030204" pitchFamily="34" charset="0"/>
                  <a:ea typeface="Calibri Regular" charset="0"/>
                  <a:cs typeface="Calibri" panose="020F0502020204030204" pitchFamily="34" charset="0"/>
                </a:rPr>
                <a:t>N. Matsuyama, J. Schäfer </a:t>
              </a:r>
            </a:p>
            <a:p>
              <a:pPr algn="l"/>
              <a:r>
                <a:rPr lang="de-DE" sz="1000" b="1" kern="1200" dirty="0">
                  <a:solidFill>
                    <a:schemeClr val="tx1">
                      <a:lumMod val="65000"/>
                      <a:lumOff val="35000"/>
                    </a:schemeClr>
                  </a:solidFill>
                  <a:latin typeface="Calibri" panose="020F0502020204030204" pitchFamily="34" charset="0"/>
                  <a:ea typeface="+mn-ea"/>
                  <a:cs typeface="Calibri" panose="020F0502020204030204" pitchFamily="34" charset="0"/>
                </a:rPr>
                <a:t>Satz und Layout:	</a:t>
              </a:r>
              <a:r>
                <a:rPr lang="de-DE" sz="1000" dirty="0">
                  <a:solidFill>
                    <a:schemeClr val="tx1">
                      <a:lumMod val="65000"/>
                      <a:lumOff val="35000"/>
                    </a:schemeClr>
                  </a:solidFill>
                  <a:latin typeface="Calibri" panose="020F0502020204030204" pitchFamily="34" charset="0"/>
                  <a:ea typeface="Calibri Regular" charset="0"/>
                  <a:cs typeface="Calibri" panose="020F0502020204030204" pitchFamily="34" charset="0"/>
                </a:rPr>
                <a:t>J. Schäfer</a:t>
              </a:r>
            </a:p>
            <a:p>
              <a:pPr algn="l"/>
              <a:r>
                <a:rPr lang="de-DE" sz="1000" b="1" dirty="0">
                  <a:solidFill>
                    <a:schemeClr val="tx1">
                      <a:lumMod val="65000"/>
                      <a:lumOff val="35000"/>
                    </a:schemeClr>
                  </a:solidFill>
                  <a:latin typeface="Calibri" panose="020F0502020204030204" pitchFamily="34" charset="0"/>
                  <a:ea typeface="Calibri Regular" charset="0"/>
                  <a:cs typeface="Calibri" panose="020F0502020204030204" pitchFamily="34" charset="0"/>
                </a:rPr>
                <a:t>Lektorat:	</a:t>
              </a:r>
              <a:r>
                <a:rPr lang="de-DE" sz="1000" dirty="0">
                  <a:solidFill>
                    <a:schemeClr val="tx1">
                      <a:lumMod val="65000"/>
                      <a:lumOff val="35000"/>
                    </a:schemeClr>
                  </a:solidFill>
                  <a:latin typeface="Calibri" panose="020F0502020204030204" pitchFamily="34" charset="0"/>
                  <a:ea typeface="Calibri Regular" charset="0"/>
                  <a:cs typeface="Calibri" panose="020F0502020204030204" pitchFamily="34" charset="0"/>
                </a:rPr>
                <a:t>J. Schäfer</a:t>
              </a:r>
              <a:endParaRPr lang="de-DE" sz="1000" b="0" dirty="0">
                <a:solidFill>
                  <a:schemeClr val="tx1">
                    <a:lumMod val="65000"/>
                    <a:lumOff val="35000"/>
                  </a:schemeClr>
                </a:solidFill>
                <a:latin typeface="Calibri" panose="020F0502020204030204" pitchFamily="34" charset="0"/>
                <a:ea typeface="Calibri Regular" charset="0"/>
                <a:cs typeface="Calibri" panose="020F0502020204030204" pitchFamily="34" charset="0"/>
              </a:endParaRPr>
            </a:p>
            <a:p>
              <a:pPr algn="l"/>
              <a:r>
                <a:rPr lang="de-DE" sz="1000" b="1" dirty="0">
                  <a:solidFill>
                    <a:schemeClr val="tx1">
                      <a:lumMod val="65000"/>
                      <a:lumOff val="35000"/>
                    </a:schemeClr>
                  </a:solidFill>
                  <a:latin typeface="Calibri" panose="020F0502020204030204" pitchFamily="34" charset="0"/>
                  <a:ea typeface="Calibri Regular" charset="0"/>
                  <a:cs typeface="Calibri" panose="020F0502020204030204" pitchFamily="34" charset="0"/>
                </a:rPr>
                <a:t>Herausgeber:	</a:t>
              </a:r>
              <a:r>
                <a:rPr lang="de-DE" sz="1000" dirty="0">
                  <a:solidFill>
                    <a:schemeClr val="tx1">
                      <a:lumMod val="65000"/>
                      <a:lumOff val="35000"/>
                    </a:schemeClr>
                  </a:solidFill>
                  <a:latin typeface="Calibri" panose="020F0502020204030204" pitchFamily="34" charset="0"/>
                  <a:ea typeface="Calibri Regular" charset="0"/>
                  <a:cs typeface="Calibri" panose="020F0502020204030204" pitchFamily="34" charset="0"/>
                </a:rPr>
                <a:t>J. Veit, </a:t>
              </a:r>
              <a:r>
                <a:rPr lang="de-DE" sz="1000" dirty="0" err="1">
                  <a:solidFill>
                    <a:schemeClr val="tx1">
                      <a:lumMod val="65000"/>
                      <a:lumOff val="35000"/>
                    </a:schemeClr>
                  </a:solidFill>
                  <a:latin typeface="Calibri" panose="020F0502020204030204" pitchFamily="34" charset="0"/>
                  <a:ea typeface="Calibri Regular" charset="0"/>
                  <a:cs typeface="Calibri" panose="020F0502020204030204" pitchFamily="34" charset="0"/>
                </a:rPr>
                <a:t>Ch</a:t>
              </a:r>
              <a:r>
                <a:rPr lang="de-DE" sz="1000" dirty="0">
                  <a:solidFill>
                    <a:schemeClr val="tx1">
                      <a:lumMod val="65000"/>
                      <a:lumOff val="35000"/>
                    </a:schemeClr>
                  </a:solidFill>
                  <a:latin typeface="Calibri" panose="020F0502020204030204" pitchFamily="34" charset="0"/>
                  <a:ea typeface="Calibri Regular" charset="0"/>
                  <a:cs typeface="Calibri" panose="020F0502020204030204" pitchFamily="34" charset="0"/>
                </a:rPr>
                <a:t>. Walther</a:t>
              </a:r>
            </a:p>
          </p:txBody>
        </p:sp>
      </p:grpSp>
      <p:pic>
        <p:nvPicPr>
          <p:cNvPr id="43" name="Grafik 42">
            <a:extLst>
              <a:ext uri="{FF2B5EF4-FFF2-40B4-BE49-F238E27FC236}">
                <a16:creationId xmlns:a16="http://schemas.microsoft.com/office/drawing/2014/main" id="{F6844674-F507-3E6E-5561-A9B74D0BFC8E}"/>
              </a:ext>
            </a:extLst>
          </p:cNvPr>
          <p:cNvPicPr>
            <a:picLocks noChangeAspect="1"/>
          </p:cNvPicPr>
          <p:nvPr userDrawn="1"/>
        </p:nvPicPr>
        <p:blipFill>
          <a:blip r:embed="rId2"/>
          <a:stretch>
            <a:fillRect/>
          </a:stretch>
        </p:blipFill>
        <p:spPr>
          <a:xfrm>
            <a:off x="1911271" y="1065835"/>
            <a:ext cx="3207101" cy="3207101"/>
          </a:xfrm>
          <a:prstGeom prst="rect">
            <a:avLst/>
          </a:prstGeom>
        </p:spPr>
      </p:pic>
      <p:grpSp>
        <p:nvGrpSpPr>
          <p:cNvPr id="44" name="Gruppieren 43">
            <a:extLst>
              <a:ext uri="{FF2B5EF4-FFF2-40B4-BE49-F238E27FC236}">
                <a16:creationId xmlns:a16="http://schemas.microsoft.com/office/drawing/2014/main" id="{50ED2A59-AB19-1F8B-B4E2-CA60BFFBF958}"/>
              </a:ext>
            </a:extLst>
          </p:cNvPr>
          <p:cNvGrpSpPr/>
          <p:nvPr userDrawn="1"/>
        </p:nvGrpSpPr>
        <p:grpSpPr>
          <a:xfrm>
            <a:off x="2908570" y="4609518"/>
            <a:ext cx="3651750" cy="1857024"/>
            <a:chOff x="6047652" y="3489539"/>
            <a:chExt cx="3651750" cy="1857024"/>
          </a:xfrm>
        </p:grpSpPr>
        <p:sp>
          <p:nvSpPr>
            <p:cNvPr id="45" name="Ecken des Rechtecks auf der gleichen Seite abrunden 44">
              <a:extLst>
                <a:ext uri="{FF2B5EF4-FFF2-40B4-BE49-F238E27FC236}">
                  <a16:creationId xmlns:a16="http://schemas.microsoft.com/office/drawing/2014/main" id="{02F64E01-5329-FCCC-6BB6-7B1F8057623F}"/>
                </a:ext>
              </a:extLst>
            </p:cNvPr>
            <p:cNvSpPr/>
            <p:nvPr userDrawn="1"/>
          </p:nvSpPr>
          <p:spPr>
            <a:xfrm>
              <a:off x="6300872" y="3537939"/>
              <a:ext cx="3398530" cy="717514"/>
            </a:xfrm>
            <a:prstGeom prst="round2SameRect">
              <a:avLst>
                <a:gd name="adj1" fmla="val 50000"/>
                <a:gd name="adj2" fmla="val 0"/>
              </a:avLst>
            </a:prstGeom>
            <a:solidFill>
              <a:srgbClr val="5BD5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46" name="Ecken des Rechtecks auf der gleichen Seite abrunden 45">
              <a:extLst>
                <a:ext uri="{FF2B5EF4-FFF2-40B4-BE49-F238E27FC236}">
                  <a16:creationId xmlns:a16="http://schemas.microsoft.com/office/drawing/2014/main" id="{3264097A-8570-6472-E995-24134DCEEBDC}"/>
                </a:ext>
              </a:extLst>
            </p:cNvPr>
            <p:cNvSpPr/>
            <p:nvPr userDrawn="1"/>
          </p:nvSpPr>
          <p:spPr>
            <a:xfrm rot="10800000">
              <a:off x="6055859" y="4027839"/>
              <a:ext cx="3643539" cy="1318724"/>
            </a:xfrm>
            <a:prstGeom prst="round2SameRect">
              <a:avLst>
                <a:gd name="adj1" fmla="val 0"/>
                <a:gd name="adj2" fmla="val 0"/>
              </a:avLst>
            </a:prstGeom>
            <a:solidFill>
              <a:srgbClr val="F0F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7" name="Rechteck 46">
              <a:extLst>
                <a:ext uri="{FF2B5EF4-FFF2-40B4-BE49-F238E27FC236}">
                  <a16:creationId xmlns:a16="http://schemas.microsoft.com/office/drawing/2014/main" id="{187F99DB-0C49-67C7-12B7-F296F3E249A5}"/>
                </a:ext>
              </a:extLst>
            </p:cNvPr>
            <p:cNvSpPr/>
            <p:nvPr userDrawn="1"/>
          </p:nvSpPr>
          <p:spPr>
            <a:xfrm>
              <a:off x="7005693" y="4392425"/>
              <a:ext cx="2550809" cy="707886"/>
            </a:xfrm>
            <a:prstGeom prst="rect">
              <a:avLst/>
            </a:prstGeom>
          </p:spPr>
          <p:txBody>
            <a:bodyPr wrap="square">
              <a:spAutoFit/>
            </a:bodyPr>
            <a:lstStyle/>
            <a:p>
              <a:pPr algn="just"/>
              <a:r>
                <a:rPr lang="de-DE" sz="1000" b="0" dirty="0">
                  <a:solidFill>
                    <a:schemeClr val="tx1">
                      <a:lumMod val="65000"/>
                      <a:lumOff val="35000"/>
                    </a:schemeClr>
                  </a:solidFill>
                  <a:latin typeface="Calibri" panose="020F0502020204030204" pitchFamily="34" charset="0"/>
                  <a:ea typeface="Calibri Regular" charset="0"/>
                  <a:cs typeface="Calibri" panose="020F0502020204030204" pitchFamily="34" charset="0"/>
                </a:rPr>
                <a:t>Stefan ist stellvertretender Schulleiter einer neu gegründeten Gesamtschule. Seine Materialien veröffentlicht er seit vielen Jahren und nun auf WIMASU.</a:t>
              </a:r>
            </a:p>
          </p:txBody>
        </p:sp>
        <p:sp>
          <p:nvSpPr>
            <p:cNvPr id="48" name="Rechteck 47">
              <a:extLst>
                <a:ext uri="{FF2B5EF4-FFF2-40B4-BE49-F238E27FC236}">
                  <a16:creationId xmlns:a16="http://schemas.microsoft.com/office/drawing/2014/main" id="{94B2B34D-2933-679D-7E8E-40EF8FF719FE}"/>
                </a:ext>
              </a:extLst>
            </p:cNvPr>
            <p:cNvSpPr/>
            <p:nvPr userDrawn="1"/>
          </p:nvSpPr>
          <p:spPr>
            <a:xfrm>
              <a:off x="6253940" y="3933865"/>
              <a:ext cx="3445461" cy="41849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49" name="Oval 48">
              <a:extLst>
                <a:ext uri="{FF2B5EF4-FFF2-40B4-BE49-F238E27FC236}">
                  <a16:creationId xmlns:a16="http://schemas.microsoft.com/office/drawing/2014/main" id="{075420E2-D5E2-F060-7C88-29FEB3857151}"/>
                </a:ext>
              </a:extLst>
            </p:cNvPr>
            <p:cNvSpPr/>
            <p:nvPr userDrawn="1"/>
          </p:nvSpPr>
          <p:spPr>
            <a:xfrm>
              <a:off x="6047652" y="3489539"/>
              <a:ext cx="1041274" cy="1041274"/>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0" name="Rechteck 49">
              <a:extLst>
                <a:ext uri="{FF2B5EF4-FFF2-40B4-BE49-F238E27FC236}">
                  <a16:creationId xmlns:a16="http://schemas.microsoft.com/office/drawing/2014/main" id="{5259A753-ACA9-CF8C-7B83-0077DE8DAA9F}"/>
                </a:ext>
              </a:extLst>
            </p:cNvPr>
            <p:cNvSpPr/>
            <p:nvPr userDrawn="1"/>
          </p:nvSpPr>
          <p:spPr>
            <a:xfrm>
              <a:off x="7691299" y="3583994"/>
              <a:ext cx="1210716" cy="307777"/>
            </a:xfrm>
            <a:prstGeom prst="rect">
              <a:avLst/>
            </a:prstGeom>
          </p:spPr>
          <p:txBody>
            <a:bodyPr wrap="none">
              <a:spAutoFit/>
            </a:bodyPr>
            <a:lstStyle/>
            <a:p>
              <a:r>
                <a:rPr lang="de-DE" sz="1400" b="1" dirty="0">
                  <a:solidFill>
                    <a:srgbClr val="595959"/>
                  </a:solidFill>
                </a:rPr>
                <a:t>DIE AUTOREN</a:t>
              </a:r>
            </a:p>
          </p:txBody>
        </p:sp>
        <p:sp>
          <p:nvSpPr>
            <p:cNvPr id="51" name="Rechteck 50">
              <a:extLst>
                <a:ext uri="{FF2B5EF4-FFF2-40B4-BE49-F238E27FC236}">
                  <a16:creationId xmlns:a16="http://schemas.microsoft.com/office/drawing/2014/main" id="{071EDC6B-59BB-82B8-51B4-FD61B7E8764A}"/>
                </a:ext>
              </a:extLst>
            </p:cNvPr>
            <p:cNvSpPr/>
            <p:nvPr userDrawn="1"/>
          </p:nvSpPr>
          <p:spPr>
            <a:xfrm>
              <a:off x="7691299" y="3983026"/>
              <a:ext cx="1713867" cy="307777"/>
            </a:xfrm>
            <a:prstGeom prst="rect">
              <a:avLst/>
            </a:prstGeom>
          </p:spPr>
          <p:txBody>
            <a:bodyPr wrap="none">
              <a:spAutoFit/>
            </a:bodyPr>
            <a:lstStyle/>
            <a:p>
              <a:r>
                <a:rPr lang="de-DE" sz="1400" b="0" dirty="0">
                  <a:solidFill>
                    <a:srgbClr val="595959"/>
                  </a:solidFill>
                </a:rPr>
                <a:t>STEFAN VERLEMANN</a:t>
              </a:r>
              <a:endParaRPr lang="de-DE" sz="1400" b="0" dirty="0">
                <a:solidFill>
                  <a:srgbClr val="FF0000"/>
                </a:solidFill>
              </a:endParaRPr>
            </a:p>
          </p:txBody>
        </p:sp>
      </p:grpSp>
      <p:grpSp>
        <p:nvGrpSpPr>
          <p:cNvPr id="52" name="Gruppieren 51">
            <a:extLst>
              <a:ext uri="{FF2B5EF4-FFF2-40B4-BE49-F238E27FC236}">
                <a16:creationId xmlns:a16="http://schemas.microsoft.com/office/drawing/2014/main" id="{48E2709E-0CBF-8070-1612-25F6562915FC}"/>
              </a:ext>
            </a:extLst>
          </p:cNvPr>
          <p:cNvGrpSpPr/>
          <p:nvPr userDrawn="1"/>
        </p:nvGrpSpPr>
        <p:grpSpPr>
          <a:xfrm>
            <a:off x="2907059" y="5945747"/>
            <a:ext cx="3643538" cy="1535632"/>
            <a:chOff x="6055864" y="3624662"/>
            <a:chExt cx="3643538" cy="1535632"/>
          </a:xfrm>
        </p:grpSpPr>
        <p:sp>
          <p:nvSpPr>
            <p:cNvPr id="53" name="Ecken des Rechtecks auf der gleichen Seite abrunden 52">
              <a:extLst>
                <a:ext uri="{FF2B5EF4-FFF2-40B4-BE49-F238E27FC236}">
                  <a16:creationId xmlns:a16="http://schemas.microsoft.com/office/drawing/2014/main" id="{5AE4A934-54B6-08D4-7DF9-A7F94F8FB8FB}"/>
                </a:ext>
              </a:extLst>
            </p:cNvPr>
            <p:cNvSpPr/>
            <p:nvPr userDrawn="1"/>
          </p:nvSpPr>
          <p:spPr>
            <a:xfrm rot="10800000">
              <a:off x="6055864" y="4069184"/>
              <a:ext cx="3643536" cy="1091110"/>
            </a:xfrm>
            <a:prstGeom prst="round2SameRect">
              <a:avLst>
                <a:gd name="adj1" fmla="val 44248"/>
                <a:gd name="adj2" fmla="val 0"/>
              </a:avLst>
            </a:prstGeom>
            <a:solidFill>
              <a:srgbClr val="F0F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4" name="Rechteck 53">
              <a:extLst>
                <a:ext uri="{FF2B5EF4-FFF2-40B4-BE49-F238E27FC236}">
                  <a16:creationId xmlns:a16="http://schemas.microsoft.com/office/drawing/2014/main" id="{DD6D8B09-A67C-8F3B-81C4-9E8E96A584E1}"/>
                </a:ext>
              </a:extLst>
            </p:cNvPr>
            <p:cNvSpPr/>
            <p:nvPr userDrawn="1"/>
          </p:nvSpPr>
          <p:spPr>
            <a:xfrm>
              <a:off x="7030684" y="4458651"/>
              <a:ext cx="2525818" cy="400110"/>
            </a:xfrm>
            <a:prstGeom prst="rect">
              <a:avLst/>
            </a:prstGeom>
          </p:spPr>
          <p:txBody>
            <a:bodyPr wrap="square">
              <a:spAutoFit/>
            </a:bodyPr>
            <a:lstStyle/>
            <a:p>
              <a:pPr algn="just"/>
              <a:r>
                <a:rPr lang="de-DE" sz="1000" b="0" dirty="0">
                  <a:solidFill>
                    <a:schemeClr val="tx1">
                      <a:lumMod val="65000"/>
                      <a:lumOff val="35000"/>
                    </a:schemeClr>
                  </a:solidFill>
                  <a:latin typeface="Calibri" panose="020F0502020204030204" pitchFamily="34" charset="0"/>
                  <a:ea typeface="Calibri Regular" charset="0"/>
                  <a:cs typeface="Calibri" panose="020F0502020204030204" pitchFamily="34" charset="0"/>
                </a:rPr>
                <a:t>ist Teil des </a:t>
              </a:r>
              <a:r>
                <a:rPr lang="de-DE" sz="1000" b="0" dirty="0" err="1">
                  <a:solidFill>
                    <a:schemeClr val="tx1">
                      <a:lumMod val="65000"/>
                      <a:lumOff val="35000"/>
                    </a:schemeClr>
                  </a:solidFill>
                  <a:latin typeface="Calibri" panose="020F0502020204030204" pitchFamily="34" charset="0"/>
                  <a:ea typeface="Calibri Regular" charset="0"/>
                  <a:cs typeface="Calibri" panose="020F0502020204030204" pitchFamily="34" charset="0"/>
                </a:rPr>
                <a:t>Wimasu</a:t>
              </a:r>
              <a:r>
                <a:rPr lang="de-DE" sz="1000" b="0" dirty="0">
                  <a:solidFill>
                    <a:schemeClr val="tx1">
                      <a:lumMod val="65000"/>
                      <a:lumOff val="35000"/>
                    </a:schemeClr>
                  </a:solidFill>
                  <a:latin typeface="Calibri" panose="020F0502020204030204" pitchFamily="34" charset="0"/>
                  <a:ea typeface="Calibri Regular" charset="0"/>
                  <a:cs typeface="Calibri" panose="020F0502020204030204" pitchFamily="34" charset="0"/>
                </a:rPr>
                <a:t>-Teams und hat schon viele Elefanten gewaschen.</a:t>
              </a:r>
            </a:p>
          </p:txBody>
        </p:sp>
        <p:sp>
          <p:nvSpPr>
            <p:cNvPr id="55" name="Ecken des Rechtecks auf der gleichen Seite abrunden 54">
              <a:extLst>
                <a:ext uri="{FF2B5EF4-FFF2-40B4-BE49-F238E27FC236}">
                  <a16:creationId xmlns:a16="http://schemas.microsoft.com/office/drawing/2014/main" id="{CA0AA64F-8F89-6AEB-73BF-3BF6E1CE2623}"/>
                </a:ext>
              </a:extLst>
            </p:cNvPr>
            <p:cNvSpPr/>
            <p:nvPr userDrawn="1"/>
          </p:nvSpPr>
          <p:spPr>
            <a:xfrm>
              <a:off x="6153235" y="3933865"/>
              <a:ext cx="3546167" cy="418493"/>
            </a:xfrm>
            <a:prstGeom prst="round2SameRect">
              <a:avLst>
                <a:gd name="adj1" fmla="val 0"/>
                <a:gd name="adj2" fmla="val 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56" name="Oval 55">
              <a:extLst>
                <a:ext uri="{FF2B5EF4-FFF2-40B4-BE49-F238E27FC236}">
                  <a16:creationId xmlns:a16="http://schemas.microsoft.com/office/drawing/2014/main" id="{1187DDD6-D5B4-3413-2A08-033055F0BDF4}"/>
                </a:ext>
              </a:extLst>
            </p:cNvPr>
            <p:cNvSpPr/>
            <p:nvPr userDrawn="1"/>
          </p:nvSpPr>
          <p:spPr>
            <a:xfrm>
              <a:off x="6055865" y="3624662"/>
              <a:ext cx="1041274" cy="1041274"/>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7" name="Rechteck 56">
              <a:extLst>
                <a:ext uri="{FF2B5EF4-FFF2-40B4-BE49-F238E27FC236}">
                  <a16:creationId xmlns:a16="http://schemas.microsoft.com/office/drawing/2014/main" id="{1D790693-7978-5F87-5D56-CDF34565EE9A}"/>
                </a:ext>
              </a:extLst>
            </p:cNvPr>
            <p:cNvSpPr/>
            <p:nvPr userDrawn="1"/>
          </p:nvSpPr>
          <p:spPr>
            <a:xfrm>
              <a:off x="7701022" y="3983026"/>
              <a:ext cx="1768113" cy="307777"/>
            </a:xfrm>
            <a:prstGeom prst="rect">
              <a:avLst/>
            </a:prstGeom>
          </p:spPr>
          <p:txBody>
            <a:bodyPr wrap="none">
              <a:spAutoFit/>
            </a:bodyPr>
            <a:lstStyle/>
            <a:p>
              <a:r>
                <a:rPr lang="de-DE" sz="1400" b="0" dirty="0">
                  <a:solidFill>
                    <a:srgbClr val="595959"/>
                  </a:solidFill>
                </a:rPr>
                <a:t>CHRISTOPH WALTHER</a:t>
              </a:r>
              <a:endParaRPr lang="de-DE" sz="1400" b="0" dirty="0">
                <a:solidFill>
                  <a:srgbClr val="FF0000"/>
                </a:solidFill>
              </a:endParaRPr>
            </a:p>
          </p:txBody>
        </p:sp>
      </p:grpSp>
      <p:pic>
        <p:nvPicPr>
          <p:cNvPr id="59" name="Grafik 58">
            <a:extLst>
              <a:ext uri="{FF2B5EF4-FFF2-40B4-BE49-F238E27FC236}">
                <a16:creationId xmlns:a16="http://schemas.microsoft.com/office/drawing/2014/main" id="{EE17F80E-3E3E-4617-7BB1-1DAF65F1B417}"/>
              </a:ext>
            </a:extLst>
          </p:cNvPr>
          <p:cNvPicPr>
            <a:picLocks noChangeAspect="1"/>
          </p:cNvPicPr>
          <p:nvPr userDrawn="1"/>
        </p:nvPicPr>
        <p:blipFill rotWithShape="1">
          <a:blip r:embed="rId3"/>
          <a:srcRect/>
          <a:stretch/>
        </p:blipFill>
        <p:spPr>
          <a:xfrm>
            <a:off x="3004430" y="4700092"/>
            <a:ext cx="846533" cy="846533"/>
          </a:xfrm>
          <a:prstGeom prst="ellipse">
            <a:avLst/>
          </a:prstGeom>
        </p:spPr>
      </p:pic>
      <p:pic>
        <p:nvPicPr>
          <p:cNvPr id="60" name="Grafik 59">
            <a:extLst>
              <a:ext uri="{FF2B5EF4-FFF2-40B4-BE49-F238E27FC236}">
                <a16:creationId xmlns:a16="http://schemas.microsoft.com/office/drawing/2014/main" id="{4B8BBB27-FA64-99D8-63E3-89DF22D5084F}"/>
              </a:ext>
            </a:extLst>
          </p:cNvPr>
          <p:cNvPicPr>
            <a:picLocks noChangeAspect="1"/>
          </p:cNvPicPr>
          <p:nvPr userDrawn="1"/>
        </p:nvPicPr>
        <p:blipFill>
          <a:blip r:embed="rId4"/>
          <a:stretch>
            <a:fillRect/>
          </a:stretch>
        </p:blipFill>
        <p:spPr>
          <a:xfrm>
            <a:off x="3004427" y="6034732"/>
            <a:ext cx="846533" cy="846533"/>
          </a:xfrm>
          <a:prstGeom prst="ellipse">
            <a:avLst/>
          </a:prstGeom>
        </p:spPr>
      </p:pic>
    </p:spTree>
    <p:extLst>
      <p:ext uri="{BB962C8B-B14F-4D97-AF65-F5344CB8AC3E}">
        <p14:creationId xmlns:p14="http://schemas.microsoft.com/office/powerpoint/2010/main" val="5905791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lanko">
    <p:spTree>
      <p:nvGrpSpPr>
        <p:cNvPr id="1" name=""/>
        <p:cNvGrpSpPr/>
        <p:nvPr/>
      </p:nvGrpSpPr>
      <p:grpSpPr>
        <a:xfrm>
          <a:off x="0" y="0"/>
          <a:ext cx="0" cy="0"/>
          <a:chOff x="0" y="0"/>
          <a:chExt cx="0" cy="0"/>
        </a:xfrm>
      </p:grpSpPr>
    </p:spTree>
    <p:extLst>
      <p:ext uri="{BB962C8B-B14F-4D97-AF65-F5344CB8AC3E}">
        <p14:creationId xmlns:p14="http://schemas.microsoft.com/office/powerpoint/2010/main" val="4425522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o 2">
    <p:spTree>
      <p:nvGrpSpPr>
        <p:cNvPr id="1" name=""/>
        <p:cNvGrpSpPr/>
        <p:nvPr/>
      </p:nvGrpSpPr>
      <p:grpSpPr>
        <a:xfrm>
          <a:off x="0" y="0"/>
          <a:ext cx="0" cy="0"/>
          <a:chOff x="0" y="0"/>
          <a:chExt cx="0" cy="0"/>
        </a:xfrm>
      </p:grpSpPr>
      <p:sp>
        <p:nvSpPr>
          <p:cNvPr id="3" name="Titel 4">
            <a:extLst>
              <a:ext uri="{FF2B5EF4-FFF2-40B4-BE49-F238E27FC236}">
                <a16:creationId xmlns:a16="http://schemas.microsoft.com/office/drawing/2014/main" id="{983F8013-3C4C-0D4B-82B6-53C4D71F7DFE}"/>
              </a:ext>
            </a:extLst>
          </p:cNvPr>
          <p:cNvSpPr txBox="1">
            <a:spLocks/>
          </p:cNvSpPr>
          <p:nvPr userDrawn="1"/>
        </p:nvSpPr>
        <p:spPr>
          <a:xfrm>
            <a:off x="293566" y="428172"/>
            <a:ext cx="5272664" cy="339611"/>
          </a:xfrm>
          <a:prstGeom prst="rect">
            <a:avLst/>
          </a:prstGeom>
        </p:spPr>
        <p:txBody>
          <a:bodyPr anchor="b"/>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de-DE" sz="2000" b="1" dirty="0">
                <a:solidFill>
                  <a:schemeClr val="tx1">
                    <a:lumMod val="65000"/>
                    <a:lumOff val="35000"/>
                  </a:schemeClr>
                </a:solidFill>
                <a:latin typeface="Calibri" panose="020F0502020204030204" pitchFamily="34" charset="0"/>
                <a:ea typeface="Malgun Gothic" charset="-127"/>
                <a:cs typeface="Calibri" panose="020F0502020204030204" pitchFamily="34" charset="0"/>
              </a:rPr>
              <a:t>BEWEGUNGSGESCHICHTEN</a:t>
            </a:r>
          </a:p>
        </p:txBody>
      </p:sp>
      <p:sp>
        <p:nvSpPr>
          <p:cNvPr id="9" name="Titel 7">
            <a:extLst>
              <a:ext uri="{FF2B5EF4-FFF2-40B4-BE49-F238E27FC236}">
                <a16:creationId xmlns:a16="http://schemas.microsoft.com/office/drawing/2014/main" id="{35F28C5B-ACE7-8448-A6C5-12A8CADA424A}"/>
              </a:ext>
            </a:extLst>
          </p:cNvPr>
          <p:cNvSpPr>
            <a:spLocks noGrp="1"/>
          </p:cNvSpPr>
          <p:nvPr>
            <p:ph type="title" hasCustomPrompt="1"/>
          </p:nvPr>
        </p:nvSpPr>
        <p:spPr>
          <a:xfrm>
            <a:off x="293566" y="671418"/>
            <a:ext cx="4728378" cy="954941"/>
          </a:xfrm>
          <a:prstGeom prst="rect">
            <a:avLst/>
          </a:prstGeom>
        </p:spPr>
        <p:txBody>
          <a:bodyPr/>
          <a:lstStyle>
            <a:lvl1pPr>
              <a:defRPr sz="3200">
                <a:solidFill>
                  <a:srgbClr val="EE6A6C"/>
                </a:solidFill>
              </a:defRPr>
            </a:lvl1pPr>
          </a:lstStyle>
          <a:p>
            <a:r>
              <a:rPr lang="de-DE" dirty="0"/>
              <a:t>MASTERTITELFORMAT BEARBEITEN</a:t>
            </a:r>
          </a:p>
        </p:txBody>
      </p:sp>
      <p:sp>
        <p:nvSpPr>
          <p:cNvPr id="5" name="Textplatzhalter 2">
            <a:extLst>
              <a:ext uri="{FF2B5EF4-FFF2-40B4-BE49-F238E27FC236}">
                <a16:creationId xmlns:a16="http://schemas.microsoft.com/office/drawing/2014/main" id="{298479C0-061D-BE91-7B5D-FD6ADF367433}"/>
              </a:ext>
            </a:extLst>
          </p:cNvPr>
          <p:cNvSpPr>
            <a:spLocks noGrp="1"/>
          </p:cNvSpPr>
          <p:nvPr>
            <p:ph type="body" sz="quarter" idx="14"/>
          </p:nvPr>
        </p:nvSpPr>
        <p:spPr>
          <a:xfrm>
            <a:off x="293566" y="1693668"/>
            <a:ext cx="6253008" cy="369332"/>
          </a:xfrm>
          <a:prstGeom prst="rect">
            <a:avLst/>
          </a:prstGeom>
        </p:spPr>
        <p:txBody>
          <a:bodyPr/>
          <a:lstStyle>
            <a:lvl1pPr marL="0" indent="0" algn="just">
              <a:buNone/>
              <a:defRPr sz="1000"/>
            </a:lvl1pPr>
            <a:lvl2pPr marL="457200" indent="0">
              <a:buNone/>
              <a:defRPr/>
            </a:lvl2pPr>
            <a:lvl3pPr marL="914400" indent="0">
              <a:buNone/>
              <a:defRPr/>
            </a:lvl3pPr>
            <a:lvl4pPr marL="1371600" indent="0">
              <a:buNone/>
              <a:defRPr/>
            </a:lvl4pPr>
            <a:lvl5pPr marL="1828800" indent="0">
              <a:buNone/>
              <a:defRPr/>
            </a:lvl5pPr>
          </a:lstStyle>
          <a:p>
            <a:pPr lvl="0"/>
            <a:r>
              <a:rPr lang="de-DE" dirty="0"/>
              <a:t>Mastertextformat bearbeiten</a:t>
            </a:r>
          </a:p>
        </p:txBody>
      </p:sp>
    </p:spTree>
    <p:extLst>
      <p:ext uri="{BB962C8B-B14F-4D97-AF65-F5344CB8AC3E}">
        <p14:creationId xmlns:p14="http://schemas.microsoft.com/office/powerpoint/2010/main" val="165883486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 name="Textfeld 10">
            <a:extLst>
              <a:ext uri="{FF2B5EF4-FFF2-40B4-BE49-F238E27FC236}">
                <a16:creationId xmlns:a16="http://schemas.microsoft.com/office/drawing/2014/main" id="{B1FA740B-5DC0-0A48-9AC3-9709BACF9334}"/>
              </a:ext>
            </a:extLst>
          </p:cNvPr>
          <p:cNvSpPr txBox="1"/>
          <p:nvPr userDrawn="1"/>
        </p:nvSpPr>
        <p:spPr>
          <a:xfrm>
            <a:off x="2187388" y="-340659"/>
            <a:ext cx="184731" cy="369332"/>
          </a:xfrm>
          <a:prstGeom prst="rect">
            <a:avLst/>
          </a:prstGeom>
          <a:noFill/>
        </p:spPr>
        <p:txBody>
          <a:bodyPr wrap="none" rtlCol="0">
            <a:spAutoFit/>
          </a:bodyPr>
          <a:lstStyle/>
          <a:p>
            <a:endParaRPr lang="de-DE" b="0" i="0" dirty="0">
              <a:latin typeface="Calibri Regular"/>
            </a:endParaRPr>
          </a:p>
        </p:txBody>
      </p:sp>
      <p:sp>
        <p:nvSpPr>
          <p:cNvPr id="13" name="Rechteck 7">
            <a:extLst>
              <a:ext uri="{FF2B5EF4-FFF2-40B4-BE49-F238E27FC236}">
                <a16:creationId xmlns:a16="http://schemas.microsoft.com/office/drawing/2014/main" id="{F97F95EC-A7FC-7040-9774-724E347E099D}"/>
              </a:ext>
            </a:extLst>
          </p:cNvPr>
          <p:cNvSpPr/>
          <p:nvPr userDrawn="1"/>
        </p:nvSpPr>
        <p:spPr>
          <a:xfrm>
            <a:off x="0" y="-2170"/>
            <a:ext cx="6858000" cy="80133"/>
          </a:xfrm>
          <a:prstGeom prst="rect">
            <a:avLst/>
          </a:prstGeom>
          <a:solidFill>
            <a:srgbClr val="FF82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800" b="0" i="0" dirty="0">
              <a:latin typeface="Calibri Regular"/>
            </a:endParaRPr>
          </a:p>
        </p:txBody>
      </p:sp>
      <p:sp>
        <p:nvSpPr>
          <p:cNvPr id="14" name="Rechteck 7">
            <a:extLst>
              <a:ext uri="{FF2B5EF4-FFF2-40B4-BE49-F238E27FC236}">
                <a16:creationId xmlns:a16="http://schemas.microsoft.com/office/drawing/2014/main" id="{1FF8F335-A75A-A644-820B-37B8BC228CCA}"/>
              </a:ext>
            </a:extLst>
          </p:cNvPr>
          <p:cNvSpPr/>
          <p:nvPr userDrawn="1"/>
        </p:nvSpPr>
        <p:spPr>
          <a:xfrm>
            <a:off x="0" y="9825867"/>
            <a:ext cx="6858000" cy="80133"/>
          </a:xfrm>
          <a:prstGeom prst="rect">
            <a:avLst/>
          </a:prstGeom>
          <a:solidFill>
            <a:srgbClr val="FF82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800" b="0" i="0" dirty="0">
              <a:latin typeface="Calibri Regular"/>
            </a:endParaRPr>
          </a:p>
        </p:txBody>
      </p:sp>
      <p:sp>
        <p:nvSpPr>
          <p:cNvPr id="6" name="Textfeld 6">
            <a:extLst>
              <a:ext uri="{FF2B5EF4-FFF2-40B4-BE49-F238E27FC236}">
                <a16:creationId xmlns:a16="http://schemas.microsoft.com/office/drawing/2014/main" id="{66A1296F-7E7F-BC9C-045E-39662B048BC7}"/>
              </a:ext>
            </a:extLst>
          </p:cNvPr>
          <p:cNvSpPr txBox="1"/>
          <p:nvPr userDrawn="1"/>
        </p:nvSpPr>
        <p:spPr>
          <a:xfrm>
            <a:off x="3033699" y="9579646"/>
            <a:ext cx="790602" cy="246221"/>
          </a:xfrm>
          <a:prstGeom prst="rect">
            <a:avLst/>
          </a:prstGeom>
          <a:noFill/>
        </p:spPr>
        <p:txBody>
          <a:bodyPr wrap="none" rtlCol="0">
            <a:spAutoFit/>
          </a:bodyPr>
          <a:lstStyle/>
          <a:p>
            <a:pPr algn="r"/>
            <a:r>
              <a:rPr lang="de-DE" sz="1000" dirty="0">
                <a:solidFill>
                  <a:schemeClr val="bg1">
                    <a:lumMod val="65000"/>
                  </a:schemeClr>
                </a:solidFill>
              </a:rPr>
              <a:t>© WIMASU</a:t>
            </a:r>
          </a:p>
        </p:txBody>
      </p:sp>
      <p:pic>
        <p:nvPicPr>
          <p:cNvPr id="7" name="Bild 8">
            <a:extLst>
              <a:ext uri="{FF2B5EF4-FFF2-40B4-BE49-F238E27FC236}">
                <a16:creationId xmlns:a16="http://schemas.microsoft.com/office/drawing/2014/main" id="{7BBEEB39-38DC-5F64-F044-7B00E8CDF4D3}"/>
              </a:ext>
            </a:extLst>
          </p:cNvPr>
          <p:cNvPicPr>
            <a:picLocks noChangeAspect="1"/>
          </p:cNvPicPr>
          <p:nvPr userDrawn="1"/>
        </p:nvPicPr>
        <p:blipFill>
          <a:blip r:embed="rId6" cstate="hqprint">
            <a:extLst>
              <a:ext uri="{28A0092B-C50C-407E-A947-70E740481C1C}">
                <a14:useLocalDpi xmlns:a14="http://schemas.microsoft.com/office/drawing/2010/main"/>
              </a:ext>
            </a:extLst>
          </a:blip>
          <a:stretch>
            <a:fillRect/>
          </a:stretch>
        </p:blipFill>
        <p:spPr>
          <a:xfrm>
            <a:off x="6075240" y="491672"/>
            <a:ext cx="489194" cy="578394"/>
          </a:xfrm>
          <a:prstGeom prst="rect">
            <a:avLst/>
          </a:prstGeom>
        </p:spPr>
      </p:pic>
    </p:spTree>
    <p:extLst>
      <p:ext uri="{BB962C8B-B14F-4D97-AF65-F5344CB8AC3E}">
        <p14:creationId xmlns:p14="http://schemas.microsoft.com/office/powerpoint/2010/main" val="753150340"/>
      </p:ext>
    </p:extLst>
  </p:cSld>
  <p:clrMap bg1="lt1" tx1="dk1" bg2="lt2" tx2="dk2" accent1="accent1" accent2="accent2" accent3="accent3" accent4="accent4" accent5="accent5" accent6="accent6" hlink="hlink" folHlink="folHlink"/>
  <p:sldLayoutIdLst>
    <p:sldLayoutId id="2147483661" r:id="rId1"/>
    <p:sldLayoutId id="2147483674" r:id="rId2"/>
    <p:sldLayoutId id="2147483672" r:id="rId3"/>
    <p:sldLayoutId id="2147483673" r:id="rId4"/>
  </p:sldLayoutIdLst>
  <p:txStyles>
    <p:titleStyle>
      <a:lvl1pPr algn="l" defTabSz="685800" rtl="0" eaLnBrk="1" latinLnBrk="0" hangingPunct="1">
        <a:lnSpc>
          <a:spcPct val="90000"/>
        </a:lnSpc>
        <a:spcBef>
          <a:spcPct val="0"/>
        </a:spcBef>
        <a:buNone/>
        <a:defRPr sz="4000" b="1" i="0" kern="1200">
          <a:solidFill>
            <a:schemeClr val="tx1"/>
          </a:solidFill>
          <a:latin typeface="Calibri Regular"/>
          <a:ea typeface="Calibri Regular"/>
          <a:cs typeface="Arial" panose="020B0604020202020204"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b="0" i="0" kern="1200">
          <a:solidFill>
            <a:schemeClr val="tx1"/>
          </a:solidFill>
          <a:latin typeface="Calibri Regular"/>
          <a:ea typeface="Calibri Regular"/>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0" i="0" kern="1200">
          <a:solidFill>
            <a:schemeClr val="tx1"/>
          </a:solidFill>
          <a:latin typeface="Calibri Regular"/>
          <a:ea typeface="Calibri Regular"/>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0" i="0" kern="1200">
          <a:solidFill>
            <a:schemeClr val="tx1"/>
          </a:solidFill>
          <a:latin typeface="Calibri Regular"/>
          <a:ea typeface="Calibri Regular"/>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0" i="0" kern="1200">
          <a:solidFill>
            <a:schemeClr val="tx1"/>
          </a:solidFill>
          <a:latin typeface="Calibri Regular"/>
          <a:ea typeface="Calibri Regular"/>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0" i="0" kern="1200">
          <a:solidFill>
            <a:schemeClr val="tx1"/>
          </a:solidFill>
          <a:latin typeface="Calibri Regular"/>
          <a:ea typeface="Calibri Regular"/>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346" userDrawn="1">
          <p15:clr>
            <a:srgbClr val="F26B43"/>
          </p15:clr>
        </p15:guide>
        <p15:guide id="3" orient="horz" pos="5887" userDrawn="1">
          <p15:clr>
            <a:srgbClr val="F26B43"/>
          </p15:clr>
        </p15:guide>
        <p15:guide id="4" orient="horz" pos="353" userDrawn="1">
          <p15:clr>
            <a:srgbClr val="F26B43"/>
          </p15:clr>
        </p15:guide>
        <p15:guide id="6" pos="3974" userDrawn="1">
          <p15:clr>
            <a:srgbClr val="F26B43"/>
          </p15:clr>
        </p15:guide>
        <p15:guide id="7" orient="horz" pos="489"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png"/><Relationship Id="rId1" Type="http://schemas.openxmlformats.org/officeDocument/2006/relationships/slideLayout" Target="../slideLayouts/slideLayout4.xml"/><Relationship Id="rId4" Type="http://schemas.openxmlformats.org/officeDocument/2006/relationships/image" Target="../media/image8.sv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986957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6797212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2163183E-54BB-1F6D-FFA8-1B50F8C8D7F6}"/>
              </a:ext>
            </a:extLst>
          </p:cNvPr>
          <p:cNvSpPr>
            <a:spLocks noGrp="1"/>
          </p:cNvSpPr>
          <p:nvPr>
            <p:ph type="title"/>
          </p:nvPr>
        </p:nvSpPr>
        <p:spPr>
          <a:xfrm>
            <a:off x="293565" y="671418"/>
            <a:ext cx="5725269" cy="954941"/>
          </a:xfrm>
        </p:spPr>
        <p:txBody>
          <a:bodyPr/>
          <a:lstStyle/>
          <a:p>
            <a:r>
              <a:rPr lang="de-DE" dirty="0"/>
              <a:t>PFERDERENNEN</a:t>
            </a:r>
            <a:br>
              <a:rPr lang="de-DE" dirty="0"/>
            </a:br>
            <a:r>
              <a:rPr lang="de-DE" sz="2400" dirty="0"/>
              <a:t>EINSTIEG UND </a:t>
            </a:r>
            <a:r>
              <a:rPr lang="de-DE" sz="2400" dirty="0" err="1"/>
              <a:t>BEGRÜßUNG</a:t>
            </a:r>
            <a:r>
              <a:rPr lang="de-DE" sz="2400" dirty="0"/>
              <a:t> DER PFERDE</a:t>
            </a:r>
            <a:endParaRPr lang="de-DE" dirty="0"/>
          </a:p>
        </p:txBody>
      </p:sp>
      <p:sp>
        <p:nvSpPr>
          <p:cNvPr id="6" name="Textplatzhalter 5">
            <a:extLst>
              <a:ext uri="{FF2B5EF4-FFF2-40B4-BE49-F238E27FC236}">
                <a16:creationId xmlns:a16="http://schemas.microsoft.com/office/drawing/2014/main" id="{5152AD70-5902-3220-F672-2DD3E47B0A1B}"/>
              </a:ext>
            </a:extLst>
          </p:cNvPr>
          <p:cNvSpPr>
            <a:spLocks noGrp="1"/>
          </p:cNvSpPr>
          <p:nvPr>
            <p:ph type="body" sz="quarter" idx="14"/>
          </p:nvPr>
        </p:nvSpPr>
        <p:spPr/>
        <p:txBody>
          <a:bodyPr/>
          <a:lstStyle/>
          <a:p>
            <a:pPr algn="just">
              <a:lnSpc>
                <a:spcPct val="100000"/>
              </a:lnSpc>
            </a:pPr>
            <a:r>
              <a:rPr lang="de-DE" sz="1000" dirty="0"/>
              <a:t>„Willkommen auf der Rennbahn. Heute erleben wir einen spannenden Renntag bei hervorragendem Wetter. Die Stimmung ist zum Bersten gespannt.“</a:t>
            </a:r>
          </a:p>
        </p:txBody>
      </p:sp>
      <p:graphicFrame>
        <p:nvGraphicFramePr>
          <p:cNvPr id="5" name="Tabelle 10">
            <a:extLst>
              <a:ext uri="{FF2B5EF4-FFF2-40B4-BE49-F238E27FC236}">
                <a16:creationId xmlns:a16="http://schemas.microsoft.com/office/drawing/2014/main" id="{CB2C8018-028F-5E84-5627-E59DED7E8040}"/>
              </a:ext>
            </a:extLst>
          </p:cNvPr>
          <p:cNvGraphicFramePr>
            <a:graphicFrameLocks noGrp="1"/>
          </p:cNvGraphicFramePr>
          <p:nvPr>
            <p:extLst>
              <p:ext uri="{D42A27DB-BD31-4B8C-83A1-F6EECF244321}">
                <p14:modId xmlns:p14="http://schemas.microsoft.com/office/powerpoint/2010/main" val="777856569"/>
              </p:ext>
            </p:extLst>
          </p:nvPr>
        </p:nvGraphicFramePr>
        <p:xfrm>
          <a:off x="293566" y="2130309"/>
          <a:ext cx="6253008" cy="3296920"/>
        </p:xfrm>
        <a:graphic>
          <a:graphicData uri="http://schemas.openxmlformats.org/drawingml/2006/table">
            <a:tbl>
              <a:tblPr firstRow="1" bandRow="1">
                <a:tableStyleId>{EB344D84-9AFB-497E-A393-DC336BA19D2E}</a:tableStyleId>
              </a:tblPr>
              <a:tblGrid>
                <a:gridCol w="3126504">
                  <a:extLst>
                    <a:ext uri="{9D8B030D-6E8A-4147-A177-3AD203B41FA5}">
                      <a16:colId xmlns:a16="http://schemas.microsoft.com/office/drawing/2014/main" val="2073524118"/>
                    </a:ext>
                  </a:extLst>
                </a:gridCol>
                <a:gridCol w="3126504">
                  <a:extLst>
                    <a:ext uri="{9D8B030D-6E8A-4147-A177-3AD203B41FA5}">
                      <a16:colId xmlns:a16="http://schemas.microsoft.com/office/drawing/2014/main" val="3653355215"/>
                    </a:ext>
                  </a:extLst>
                </a:gridCol>
              </a:tblGrid>
              <a:tr h="370840">
                <a:tc>
                  <a:txBody>
                    <a:bodyPr/>
                    <a:lstStyle/>
                    <a:p>
                      <a:pPr algn="l"/>
                      <a:r>
                        <a:rPr lang="de-DE" sz="1400" dirty="0"/>
                        <a:t>ERZÄHLUNG</a:t>
                      </a:r>
                    </a:p>
                  </a:txBody>
                  <a:tcPr anchor="ctr">
                    <a:lnR w="12700" cap="flat" cmpd="sng" algn="ctr">
                      <a:solidFill>
                        <a:schemeClr val="bg1"/>
                      </a:solidFill>
                      <a:prstDash val="solid"/>
                      <a:round/>
                      <a:headEnd type="none" w="med" len="med"/>
                      <a:tailEnd type="none" w="med" len="med"/>
                    </a:lnR>
                    <a:lnT w="25400" cmpd="sng">
                      <a:noFill/>
                    </a:lnT>
                    <a:lnB w="25400" cmpd="sng">
                      <a:noFill/>
                    </a:lnB>
                  </a:tcPr>
                </a:tc>
                <a:tc>
                  <a:txBody>
                    <a:bodyPr/>
                    <a:lstStyle/>
                    <a:p>
                      <a:pPr algn="l"/>
                      <a:r>
                        <a:rPr lang="de-DE" sz="1400" dirty="0"/>
                        <a:t>BEWEGUNG</a:t>
                      </a:r>
                    </a:p>
                  </a:txBody>
                  <a:tcPr anchor="ctr">
                    <a:lnL w="12700" cap="flat" cmpd="sng" algn="ctr">
                      <a:solidFill>
                        <a:schemeClr val="bg1"/>
                      </a:solidFill>
                      <a:prstDash val="solid"/>
                      <a:round/>
                      <a:headEnd type="none" w="med" len="med"/>
                      <a:tailEnd type="none" w="med" len="med"/>
                    </a:lnL>
                    <a:lnT w="25400" cmpd="sng">
                      <a:noFill/>
                    </a:lnT>
                    <a:lnB w="25400" cmpd="sng">
                      <a:noFill/>
                    </a:lnB>
                  </a:tcPr>
                </a:tc>
                <a:extLst>
                  <a:ext uri="{0D108BD9-81ED-4DB2-BD59-A6C34878D82A}">
                    <a16:rowId xmlns:a16="http://schemas.microsoft.com/office/drawing/2014/main" val="3450587122"/>
                  </a:ext>
                </a:extLst>
              </a:tr>
              <a:tr h="396000">
                <a:tc>
                  <a:txBody>
                    <a:bodyPr/>
                    <a:lstStyle/>
                    <a:p>
                      <a:r>
                        <a:rPr lang="de-DE" sz="1000" kern="1200" dirty="0">
                          <a:solidFill>
                            <a:schemeClr val="dk1"/>
                          </a:solidFill>
                          <a:effectLst/>
                          <a:latin typeface="+mj-lt"/>
                          <a:ea typeface="+mn-ea"/>
                          <a:cs typeface="+mn-cs"/>
                        </a:rPr>
                        <a:t>„Vor dem Rennen gehen die Pferde vor der Haupttribüne auf und ab und stellen sich den </a:t>
                      </a:r>
                      <a:r>
                        <a:rPr lang="de-DE" sz="1000" kern="1200" dirty="0" err="1">
                          <a:solidFill>
                            <a:schemeClr val="dk1"/>
                          </a:solidFill>
                          <a:effectLst/>
                          <a:latin typeface="+mj-lt"/>
                          <a:ea typeface="+mn-ea"/>
                          <a:cs typeface="+mn-cs"/>
                        </a:rPr>
                        <a:t>Zuschauer:innen</a:t>
                      </a:r>
                      <a:r>
                        <a:rPr lang="de-DE" sz="1000" kern="1200" dirty="0">
                          <a:solidFill>
                            <a:schemeClr val="dk1"/>
                          </a:solidFill>
                          <a:effectLst/>
                          <a:latin typeface="+mj-lt"/>
                          <a:ea typeface="+mn-ea"/>
                          <a:cs typeface="+mn-cs"/>
                        </a:rPr>
                        <a:t> vor.“</a:t>
                      </a:r>
                      <a:endParaRPr lang="de-DE" sz="1000" dirty="0">
                        <a:latin typeface="+mj-lt"/>
                      </a:endParaRPr>
                    </a:p>
                  </a:txBody>
                  <a:tcPr anchor="ctr">
                    <a:lnR w="12700" cap="flat" cmpd="sng" algn="ctr">
                      <a:solidFill>
                        <a:schemeClr val="bg1"/>
                      </a:solidFill>
                      <a:prstDash val="solid"/>
                      <a:round/>
                      <a:headEnd type="none" w="med" len="med"/>
                      <a:tailEnd type="none" w="med" len="med"/>
                    </a:lnR>
                    <a:lnT w="25400" cmpd="sng">
                      <a:noFill/>
                    </a:lnT>
                  </a:tcPr>
                </a:tc>
                <a:tc>
                  <a:txBody>
                    <a:bodyPr/>
                    <a:lstStyle/>
                    <a:p>
                      <a:r>
                        <a:rPr lang="de-DE" sz="1000" dirty="0">
                          <a:latin typeface="+mj-lt"/>
                        </a:rPr>
                        <a:t>Abwechselnd in die Hände klatschen und dann ruhig auf die Oberschenkel</a:t>
                      </a:r>
                    </a:p>
                  </a:txBody>
                  <a:tcPr anchor="ctr">
                    <a:lnL w="12700" cap="flat" cmpd="sng" algn="ctr">
                      <a:solidFill>
                        <a:schemeClr val="bg1"/>
                      </a:solidFill>
                      <a:prstDash val="solid"/>
                      <a:round/>
                      <a:headEnd type="none" w="med" len="med"/>
                      <a:tailEnd type="none" w="med" len="med"/>
                    </a:lnL>
                    <a:lnT w="25400" cmpd="sng">
                      <a:noFill/>
                    </a:lnT>
                  </a:tcPr>
                </a:tc>
                <a:extLst>
                  <a:ext uri="{0D108BD9-81ED-4DB2-BD59-A6C34878D82A}">
                    <a16:rowId xmlns:a16="http://schemas.microsoft.com/office/drawing/2014/main" val="3131887926"/>
                  </a:ext>
                </a:extLst>
              </a:tr>
              <a:tr h="396000">
                <a:tc>
                  <a:txBody>
                    <a:bodyPr/>
                    <a:lstStyle/>
                    <a:p>
                      <a:r>
                        <a:rPr lang="de-DE" sz="1000" dirty="0">
                          <a:latin typeface="+mj-lt"/>
                        </a:rPr>
                        <a:t>„Die </a:t>
                      </a:r>
                      <a:r>
                        <a:rPr lang="de-DE" sz="1000" dirty="0" err="1">
                          <a:latin typeface="+mj-lt"/>
                        </a:rPr>
                        <a:t>Zuschauer:innen</a:t>
                      </a:r>
                      <a:r>
                        <a:rPr lang="de-DE" sz="1000" dirty="0">
                          <a:latin typeface="+mj-lt"/>
                        </a:rPr>
                        <a:t> begrüßen die Pferde und </a:t>
                      </a:r>
                      <a:r>
                        <a:rPr lang="de-DE" sz="1000" dirty="0" err="1">
                          <a:latin typeface="+mj-lt"/>
                        </a:rPr>
                        <a:t>Reiter:innen</a:t>
                      </a:r>
                      <a:r>
                        <a:rPr lang="de-DE" sz="1000" dirty="0">
                          <a:latin typeface="+mj-lt"/>
                        </a:rPr>
                        <a:t>.“</a:t>
                      </a:r>
                    </a:p>
                  </a:txBody>
                  <a:tcPr anchor="ctr">
                    <a:lnR w="12700" cap="flat" cmpd="sng" algn="ctr">
                      <a:solidFill>
                        <a:schemeClr val="bg1"/>
                      </a:solidFill>
                      <a:prstDash val="solid"/>
                      <a:round/>
                      <a:headEnd type="none" w="med" len="med"/>
                      <a:tailEnd type="none" w="med" len="med"/>
                    </a:lnR>
                  </a:tcPr>
                </a:tc>
                <a:tc>
                  <a:txBody>
                    <a:bodyPr/>
                    <a:lstStyle/>
                    <a:p>
                      <a:r>
                        <a:rPr lang="de-DE" sz="1000" dirty="0">
                          <a:latin typeface="+mj-lt"/>
                        </a:rPr>
                        <a:t>Leichter Applaus</a:t>
                      </a:r>
                    </a:p>
                  </a:txBody>
                  <a:tcPr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3930664038"/>
                  </a:ext>
                </a:extLst>
              </a:tr>
              <a:tr h="396000">
                <a:tc>
                  <a:txBody>
                    <a:bodyPr/>
                    <a:lstStyle/>
                    <a:p>
                      <a:r>
                        <a:rPr lang="de-DE" sz="1000" b="1" dirty="0">
                          <a:latin typeface="+mj-lt"/>
                        </a:rPr>
                        <a:t>Kommando</a:t>
                      </a:r>
                      <a:r>
                        <a:rPr lang="de-DE" sz="1000" dirty="0">
                          <a:latin typeface="+mj-lt"/>
                        </a:rPr>
                        <a:t> „Tribüne“:</a:t>
                      </a:r>
                      <a:br>
                        <a:rPr lang="de-DE" sz="1000" dirty="0">
                          <a:latin typeface="+mj-lt"/>
                        </a:rPr>
                      </a:br>
                      <a:r>
                        <a:rPr lang="de-DE" sz="1000" dirty="0">
                          <a:latin typeface="+mj-lt"/>
                        </a:rPr>
                        <a:t>Die Damen und Herren auf den Sitzplätzen begrüßen die Pferde und </a:t>
                      </a:r>
                      <a:r>
                        <a:rPr lang="de-DE" sz="1000" dirty="0" err="1">
                          <a:latin typeface="+mj-lt"/>
                        </a:rPr>
                        <a:t>Reiter:innen</a:t>
                      </a:r>
                      <a:r>
                        <a:rPr lang="de-DE" sz="1000" dirty="0">
                          <a:latin typeface="+mj-lt"/>
                        </a:rPr>
                        <a:t> euphorisch.</a:t>
                      </a:r>
                    </a:p>
                  </a:txBody>
                  <a:tcPr anchor="ctr">
                    <a:lnR w="12700" cap="flat" cmpd="sng" algn="ctr">
                      <a:solidFill>
                        <a:schemeClr val="bg1"/>
                      </a:solidFill>
                      <a:prstDash val="solid"/>
                      <a:round/>
                      <a:headEnd type="none" w="med" len="med"/>
                      <a:tailEnd type="none" w="med" len="med"/>
                    </a:lnR>
                  </a:tcPr>
                </a:tc>
                <a:tc>
                  <a:txBody>
                    <a:bodyPr/>
                    <a:lstStyle/>
                    <a:p>
                      <a:r>
                        <a:rPr lang="de-DE" sz="1000" dirty="0">
                          <a:latin typeface="+mj-lt"/>
                        </a:rPr>
                        <a:t>Beide Hände heben, laut kreischen und La-Ola-Welle machen</a:t>
                      </a:r>
                    </a:p>
                  </a:txBody>
                  <a:tcPr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4118170716"/>
                  </a:ext>
                </a:extLst>
              </a:tr>
              <a:tr h="396000">
                <a:tc>
                  <a:txBody>
                    <a:bodyPr/>
                    <a:lstStyle/>
                    <a:p>
                      <a:r>
                        <a:rPr lang="de-DE" sz="1000" b="1" dirty="0">
                          <a:latin typeface="+mj-lt"/>
                        </a:rPr>
                        <a:t>Kommando</a:t>
                      </a:r>
                      <a:r>
                        <a:rPr lang="de-DE" sz="1000" dirty="0">
                          <a:latin typeface="+mj-lt"/>
                        </a:rPr>
                        <a:t> „Ehrentribüne“:</a:t>
                      </a:r>
                      <a:br>
                        <a:rPr lang="de-DE" sz="1000" dirty="0">
                          <a:latin typeface="+mj-lt"/>
                        </a:rPr>
                      </a:br>
                      <a:r>
                        <a:rPr lang="de-DE" sz="1000" dirty="0">
                          <a:latin typeface="+mj-lt"/>
                        </a:rPr>
                        <a:t>Die Damen und Herren begrüßen die Pferde.</a:t>
                      </a:r>
                    </a:p>
                  </a:txBody>
                  <a:tcPr anchor="ctr">
                    <a:lnR w="12700" cap="flat" cmpd="sng" algn="ctr">
                      <a:solidFill>
                        <a:schemeClr val="bg1"/>
                      </a:solidFill>
                      <a:prstDash val="solid"/>
                      <a:round/>
                      <a:headEnd type="none" w="med" len="med"/>
                      <a:tailEnd type="none" w="med" len="med"/>
                    </a:lnR>
                  </a:tcPr>
                </a:tc>
                <a:tc>
                  <a:txBody>
                    <a:bodyPr/>
                    <a:lstStyle/>
                    <a:p>
                      <a:r>
                        <a:rPr lang="de-DE" sz="1000" dirty="0">
                          <a:latin typeface="+mj-lt"/>
                        </a:rPr>
                        <a:t>Gemäßigter, langsamer Applaus</a:t>
                      </a:r>
                    </a:p>
                  </a:txBody>
                  <a:tcPr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997943438"/>
                  </a:ext>
                </a:extLst>
              </a:tr>
              <a:tr h="396000">
                <a:tc>
                  <a:txBody>
                    <a:bodyPr/>
                    <a:lstStyle/>
                    <a:p>
                      <a:r>
                        <a:rPr lang="de-DE" sz="1000" b="1" dirty="0">
                          <a:latin typeface="+mj-lt"/>
                        </a:rPr>
                        <a:t>Kommando</a:t>
                      </a:r>
                      <a:r>
                        <a:rPr lang="de-DE" sz="1000" dirty="0">
                          <a:latin typeface="+mj-lt"/>
                        </a:rPr>
                        <a:t> „Letzte Reihe“:</a:t>
                      </a:r>
                      <a:br>
                        <a:rPr lang="de-DE" sz="1000" dirty="0">
                          <a:latin typeface="+mj-lt"/>
                        </a:rPr>
                      </a:br>
                      <a:r>
                        <a:rPr lang="de-DE" sz="1000" dirty="0">
                          <a:latin typeface="+mj-lt"/>
                        </a:rPr>
                        <a:t>Die letzte Reihe verfolgt das Rennen mit Ferngläsern.</a:t>
                      </a:r>
                    </a:p>
                  </a:txBody>
                  <a:tcPr anchor="ctr">
                    <a:lnR w="12700" cap="flat" cmpd="sng" algn="ctr">
                      <a:solidFill>
                        <a:schemeClr val="bg1"/>
                      </a:solidFill>
                      <a:prstDash val="solid"/>
                      <a:round/>
                      <a:headEnd type="none" w="med" len="med"/>
                      <a:tailEnd type="none" w="med" len="med"/>
                    </a:lnR>
                  </a:tcPr>
                </a:tc>
                <a:tc>
                  <a:txBody>
                    <a:bodyPr/>
                    <a:lstStyle/>
                    <a:p>
                      <a:r>
                        <a:rPr lang="de-DE" sz="1000" dirty="0">
                          <a:latin typeface="+mj-lt"/>
                        </a:rPr>
                        <a:t>Mit den Händen ein „Fernglas“ vor den Augen bilden und von links nach rechts schauen</a:t>
                      </a:r>
                    </a:p>
                  </a:txBody>
                  <a:tcPr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1404377576"/>
                  </a:ext>
                </a:extLst>
              </a:tr>
              <a:tr h="396000">
                <a:tc>
                  <a:txBody>
                    <a:bodyPr/>
                    <a:lstStyle/>
                    <a:p>
                      <a:r>
                        <a:rPr lang="de-DE" sz="1000" dirty="0">
                          <a:latin typeface="+mj-lt"/>
                        </a:rPr>
                        <a:t>„Die Pferde gehen in die Startboxen und kommen dort langsam zur Ruhe.“</a:t>
                      </a:r>
                    </a:p>
                  </a:txBody>
                  <a:tcPr anchor="ctr">
                    <a:lnR w="12700" cap="flat" cmpd="sng" algn="ctr">
                      <a:solidFill>
                        <a:schemeClr val="bg1"/>
                      </a:solidFill>
                      <a:prstDash val="solid"/>
                      <a:round/>
                      <a:headEnd type="none" w="med" len="med"/>
                      <a:tailEnd type="none" w="med" len="med"/>
                    </a:lnR>
                  </a:tcPr>
                </a:tc>
                <a:tc>
                  <a:txBody>
                    <a:bodyPr/>
                    <a:lstStyle/>
                    <a:p>
                      <a:r>
                        <a:rPr lang="de-DE" sz="1000" dirty="0">
                          <a:latin typeface="+mj-lt"/>
                        </a:rPr>
                        <a:t>Langsames Klatschen auf die Oberschenkel bis das Klatschen langsam aufhört</a:t>
                      </a:r>
                    </a:p>
                  </a:txBody>
                  <a:tcPr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1927617569"/>
                  </a:ext>
                </a:extLst>
              </a:tr>
              <a:tr h="396000">
                <a:tc>
                  <a:txBody>
                    <a:bodyPr/>
                    <a:lstStyle/>
                    <a:p>
                      <a:r>
                        <a:rPr lang="de-DE" sz="1000" b="1" dirty="0">
                          <a:latin typeface="+mj-lt"/>
                        </a:rPr>
                        <a:t>Kommando</a:t>
                      </a:r>
                      <a:r>
                        <a:rPr lang="de-DE" sz="1000" dirty="0">
                          <a:latin typeface="+mj-lt"/>
                        </a:rPr>
                        <a:t> „Kameras“:</a:t>
                      </a:r>
                      <a:br>
                        <a:rPr lang="de-DE" sz="1000" dirty="0">
                          <a:latin typeface="+mj-lt"/>
                        </a:rPr>
                      </a:br>
                      <a:r>
                        <a:rPr lang="de-DE" sz="1000" dirty="0">
                          <a:latin typeface="+mj-lt"/>
                        </a:rPr>
                        <a:t>Die Kameraleute beginnen zu filmen/fotografieren.</a:t>
                      </a:r>
                    </a:p>
                  </a:txBody>
                  <a:tcPr anchor="ctr">
                    <a:lnR w="12700" cap="flat" cmpd="sng" algn="ctr">
                      <a:solidFill>
                        <a:schemeClr val="bg1"/>
                      </a:solidFill>
                      <a:prstDash val="solid"/>
                      <a:round/>
                      <a:headEnd type="none" w="med" len="med"/>
                      <a:tailEnd type="none" w="med" len="med"/>
                    </a:lnR>
                    <a:lnB w="25400" cmpd="sng">
                      <a:noFill/>
                    </a:lnB>
                  </a:tcPr>
                </a:tc>
                <a:tc>
                  <a:txBody>
                    <a:bodyPr/>
                    <a:lstStyle/>
                    <a:p>
                      <a:r>
                        <a:rPr lang="de-DE" sz="1000" dirty="0">
                          <a:latin typeface="+mj-lt"/>
                        </a:rPr>
                        <a:t>Pantomimisch filmen / Fotos machen: Handys hochhalten oder </a:t>
                      </a:r>
                      <a:r>
                        <a:rPr lang="de-DE" sz="1000" dirty="0" err="1">
                          <a:latin typeface="+mj-lt"/>
                        </a:rPr>
                        <a:t>oldschool</a:t>
                      </a:r>
                      <a:r>
                        <a:rPr lang="de-DE" sz="1000" dirty="0">
                          <a:latin typeface="+mj-lt"/>
                        </a:rPr>
                        <a:t> eine Kamera bedienen</a:t>
                      </a:r>
                    </a:p>
                  </a:txBody>
                  <a:tcPr anchor="ctr">
                    <a:lnL w="12700" cap="flat" cmpd="sng" algn="ctr">
                      <a:solidFill>
                        <a:schemeClr val="bg1"/>
                      </a:solidFill>
                      <a:prstDash val="solid"/>
                      <a:round/>
                      <a:headEnd type="none" w="med" len="med"/>
                      <a:tailEnd type="none" w="med" len="med"/>
                    </a:lnL>
                    <a:lnB w="25400" cmpd="sng">
                      <a:noFill/>
                    </a:lnB>
                  </a:tcPr>
                </a:tc>
                <a:extLst>
                  <a:ext uri="{0D108BD9-81ED-4DB2-BD59-A6C34878D82A}">
                    <a16:rowId xmlns:a16="http://schemas.microsoft.com/office/drawing/2014/main" val="4167058146"/>
                  </a:ext>
                </a:extLst>
              </a:tr>
            </a:tbl>
          </a:graphicData>
        </a:graphic>
      </p:graphicFrame>
      <p:pic>
        <p:nvPicPr>
          <p:cNvPr id="11" name="Grafik 10">
            <a:extLst>
              <a:ext uri="{FF2B5EF4-FFF2-40B4-BE49-F238E27FC236}">
                <a16:creationId xmlns:a16="http://schemas.microsoft.com/office/drawing/2014/main" id="{6B917D65-F8FF-9EDC-5414-7DC6BB0B6023}"/>
              </a:ext>
            </a:extLst>
          </p:cNvPr>
          <p:cNvPicPr>
            <a:picLocks noChangeAspect="1"/>
          </p:cNvPicPr>
          <p:nvPr/>
        </p:nvPicPr>
        <p:blipFill>
          <a:blip r:embed="rId2"/>
          <a:stretch>
            <a:fillRect/>
          </a:stretch>
        </p:blipFill>
        <p:spPr>
          <a:xfrm>
            <a:off x="3740150" y="6788150"/>
            <a:ext cx="3117850" cy="3117850"/>
          </a:xfrm>
          <a:prstGeom prst="rect">
            <a:avLst/>
          </a:prstGeom>
        </p:spPr>
      </p:pic>
    </p:spTree>
    <p:extLst>
      <p:ext uri="{BB962C8B-B14F-4D97-AF65-F5344CB8AC3E}">
        <p14:creationId xmlns:p14="http://schemas.microsoft.com/office/powerpoint/2010/main" val="33719431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2163183E-54BB-1F6D-FFA8-1B50F8C8D7F6}"/>
              </a:ext>
            </a:extLst>
          </p:cNvPr>
          <p:cNvSpPr>
            <a:spLocks noGrp="1"/>
          </p:cNvSpPr>
          <p:nvPr>
            <p:ph type="title"/>
          </p:nvPr>
        </p:nvSpPr>
        <p:spPr>
          <a:xfrm>
            <a:off x="293566" y="671418"/>
            <a:ext cx="5736844" cy="954941"/>
          </a:xfrm>
        </p:spPr>
        <p:txBody>
          <a:bodyPr/>
          <a:lstStyle/>
          <a:p>
            <a:r>
              <a:rPr lang="de-DE" dirty="0"/>
              <a:t>PFERDERENNEN</a:t>
            </a:r>
            <a:br>
              <a:rPr lang="de-DE" dirty="0"/>
            </a:br>
            <a:r>
              <a:rPr lang="de-DE" sz="2400" dirty="0"/>
              <a:t>DEN PARCOURS KENNENLERNEN</a:t>
            </a:r>
            <a:endParaRPr lang="de-DE" dirty="0"/>
          </a:p>
        </p:txBody>
      </p:sp>
      <p:sp>
        <p:nvSpPr>
          <p:cNvPr id="2" name="Textplatzhalter 1">
            <a:extLst>
              <a:ext uri="{FF2B5EF4-FFF2-40B4-BE49-F238E27FC236}">
                <a16:creationId xmlns:a16="http://schemas.microsoft.com/office/drawing/2014/main" id="{1359F522-47B7-534C-FF11-24D54E28DC7B}"/>
              </a:ext>
            </a:extLst>
          </p:cNvPr>
          <p:cNvSpPr>
            <a:spLocks noGrp="1"/>
          </p:cNvSpPr>
          <p:nvPr>
            <p:ph type="body" sz="quarter" idx="14"/>
          </p:nvPr>
        </p:nvSpPr>
        <p:spPr/>
        <p:txBody>
          <a:bodyPr/>
          <a:lstStyle/>
          <a:p>
            <a:pPr algn="just">
              <a:lnSpc>
                <a:spcPct val="100000"/>
              </a:lnSpc>
            </a:pPr>
            <a:r>
              <a:rPr lang="de-DE" sz="1000" dirty="0"/>
              <a:t>„Nun wird ein Probelauf durch die Hindernisse des Parcours gemacht und erklärt wie diese zu überwinden sind.“</a:t>
            </a:r>
          </a:p>
        </p:txBody>
      </p:sp>
      <p:graphicFrame>
        <p:nvGraphicFramePr>
          <p:cNvPr id="5" name="Tabelle 10">
            <a:extLst>
              <a:ext uri="{FF2B5EF4-FFF2-40B4-BE49-F238E27FC236}">
                <a16:creationId xmlns:a16="http://schemas.microsoft.com/office/drawing/2014/main" id="{8C01FD6B-F672-FDE4-E35E-7A95BC93FFC2}"/>
              </a:ext>
            </a:extLst>
          </p:cNvPr>
          <p:cNvGraphicFramePr>
            <a:graphicFrameLocks noGrp="1"/>
          </p:cNvGraphicFramePr>
          <p:nvPr>
            <p:extLst>
              <p:ext uri="{D42A27DB-BD31-4B8C-83A1-F6EECF244321}">
                <p14:modId xmlns:p14="http://schemas.microsoft.com/office/powerpoint/2010/main" val="1591105412"/>
              </p:ext>
            </p:extLst>
          </p:nvPr>
        </p:nvGraphicFramePr>
        <p:xfrm>
          <a:off x="293566" y="2130309"/>
          <a:ext cx="6253008" cy="6497320"/>
        </p:xfrm>
        <a:graphic>
          <a:graphicData uri="http://schemas.openxmlformats.org/drawingml/2006/table">
            <a:tbl>
              <a:tblPr firstRow="1" bandRow="1">
                <a:tableStyleId>{EB344D84-9AFB-497E-A393-DC336BA19D2E}</a:tableStyleId>
              </a:tblPr>
              <a:tblGrid>
                <a:gridCol w="3126504">
                  <a:extLst>
                    <a:ext uri="{9D8B030D-6E8A-4147-A177-3AD203B41FA5}">
                      <a16:colId xmlns:a16="http://schemas.microsoft.com/office/drawing/2014/main" val="2073524118"/>
                    </a:ext>
                  </a:extLst>
                </a:gridCol>
                <a:gridCol w="3126504">
                  <a:extLst>
                    <a:ext uri="{9D8B030D-6E8A-4147-A177-3AD203B41FA5}">
                      <a16:colId xmlns:a16="http://schemas.microsoft.com/office/drawing/2014/main" val="3653355215"/>
                    </a:ext>
                  </a:extLst>
                </a:gridCol>
              </a:tblGrid>
              <a:tr h="370840">
                <a:tc>
                  <a:txBody>
                    <a:bodyPr/>
                    <a:lstStyle/>
                    <a:p>
                      <a:pPr algn="l"/>
                      <a:r>
                        <a:rPr lang="de-DE" sz="1400" dirty="0"/>
                        <a:t>ERZÄHLUNG</a:t>
                      </a:r>
                    </a:p>
                  </a:txBody>
                  <a:tcPr anchor="ctr">
                    <a:lnR w="12700" cap="flat" cmpd="sng" algn="ctr">
                      <a:solidFill>
                        <a:schemeClr val="bg1"/>
                      </a:solidFill>
                      <a:prstDash val="solid"/>
                      <a:round/>
                      <a:headEnd type="none" w="med" len="med"/>
                      <a:tailEnd type="none" w="med" len="med"/>
                    </a:lnR>
                    <a:lnT w="25400" cmpd="sng">
                      <a:noFill/>
                    </a:lnT>
                    <a:lnB w="25400" cmpd="sng">
                      <a:noFill/>
                    </a:lnB>
                  </a:tcPr>
                </a:tc>
                <a:tc>
                  <a:txBody>
                    <a:bodyPr/>
                    <a:lstStyle/>
                    <a:p>
                      <a:pPr algn="l"/>
                      <a:r>
                        <a:rPr lang="de-DE" sz="1400" dirty="0"/>
                        <a:t>BEWEGUNG</a:t>
                      </a:r>
                    </a:p>
                  </a:txBody>
                  <a:tcPr anchor="ctr">
                    <a:lnL w="12700" cap="flat" cmpd="sng" algn="ctr">
                      <a:solidFill>
                        <a:schemeClr val="bg1"/>
                      </a:solidFill>
                      <a:prstDash val="solid"/>
                      <a:round/>
                      <a:headEnd type="none" w="med" len="med"/>
                      <a:tailEnd type="none" w="med" len="med"/>
                    </a:lnL>
                    <a:lnT w="25400" cmpd="sng">
                      <a:noFill/>
                    </a:lnT>
                    <a:lnB w="25400" cmpd="sng">
                      <a:noFill/>
                    </a:lnB>
                  </a:tcPr>
                </a:tc>
                <a:extLst>
                  <a:ext uri="{0D108BD9-81ED-4DB2-BD59-A6C34878D82A}">
                    <a16:rowId xmlns:a16="http://schemas.microsoft.com/office/drawing/2014/main" val="3450587122"/>
                  </a:ext>
                </a:extLst>
              </a:tr>
              <a:tr h="370840">
                <a:tc>
                  <a:txBody>
                    <a:bodyPr/>
                    <a:lstStyle/>
                    <a:p>
                      <a:r>
                        <a:rPr lang="de-DE" sz="1000" b="1" kern="1200" dirty="0">
                          <a:solidFill>
                            <a:schemeClr val="dk1"/>
                          </a:solidFill>
                          <a:effectLst/>
                          <a:latin typeface="+mj-lt"/>
                          <a:ea typeface="+mn-ea"/>
                          <a:cs typeface="+mn-cs"/>
                        </a:rPr>
                        <a:t>Kommando</a:t>
                      </a:r>
                      <a:r>
                        <a:rPr lang="de-DE" sz="1000" kern="1200" dirty="0">
                          <a:solidFill>
                            <a:schemeClr val="dk1"/>
                          </a:solidFill>
                          <a:effectLst/>
                          <a:latin typeface="+mj-lt"/>
                          <a:ea typeface="+mn-ea"/>
                          <a:cs typeface="+mn-cs"/>
                        </a:rPr>
                        <a:t> „Galopp“:</a:t>
                      </a:r>
                      <a:br>
                        <a:rPr lang="de-DE" sz="1000" kern="1200" dirty="0">
                          <a:solidFill>
                            <a:schemeClr val="dk1"/>
                          </a:solidFill>
                          <a:effectLst/>
                          <a:latin typeface="+mj-lt"/>
                          <a:ea typeface="+mn-ea"/>
                          <a:cs typeface="+mn-cs"/>
                        </a:rPr>
                      </a:br>
                      <a:r>
                        <a:rPr lang="de-DE" sz="1000" kern="1200" dirty="0">
                          <a:solidFill>
                            <a:schemeClr val="dk1"/>
                          </a:solidFill>
                          <a:effectLst/>
                          <a:latin typeface="+mj-lt"/>
                          <a:ea typeface="+mn-ea"/>
                          <a:cs typeface="+mn-cs"/>
                        </a:rPr>
                        <a:t>Pferde rennen im Galopp.</a:t>
                      </a:r>
                      <a:endParaRPr lang="de-DE" sz="1000" dirty="0">
                        <a:latin typeface="+mj-lt"/>
                      </a:endParaRPr>
                    </a:p>
                  </a:txBody>
                  <a:tcPr anchor="ctr">
                    <a:lnR w="12700" cap="flat" cmpd="sng" algn="ctr">
                      <a:solidFill>
                        <a:schemeClr val="bg1"/>
                      </a:solidFill>
                      <a:prstDash val="solid"/>
                      <a:round/>
                      <a:headEnd type="none" w="med" len="med"/>
                      <a:tailEnd type="none" w="med" len="med"/>
                    </a:lnR>
                    <a:lnT w="25400" cmpd="sng">
                      <a:noFill/>
                    </a:lnT>
                  </a:tcPr>
                </a:tc>
                <a:tc>
                  <a:txBody>
                    <a:bodyPr/>
                    <a:lstStyle/>
                    <a:p>
                      <a:r>
                        <a:rPr lang="de-DE" sz="1000" dirty="0">
                          <a:latin typeface="+mj-lt"/>
                        </a:rPr>
                        <a:t>Schnelles Klatschen mit den Händen auf die Oberschenkel und Rennen auf der Stelle</a:t>
                      </a:r>
                    </a:p>
                  </a:txBody>
                  <a:tcPr anchor="ctr">
                    <a:lnL w="12700" cap="flat" cmpd="sng" algn="ctr">
                      <a:solidFill>
                        <a:schemeClr val="bg1"/>
                      </a:solidFill>
                      <a:prstDash val="solid"/>
                      <a:round/>
                      <a:headEnd type="none" w="med" len="med"/>
                      <a:tailEnd type="none" w="med" len="med"/>
                    </a:lnL>
                    <a:lnT w="25400" cmpd="sng">
                      <a:noFill/>
                    </a:lnT>
                  </a:tcPr>
                </a:tc>
                <a:extLst>
                  <a:ext uri="{0D108BD9-81ED-4DB2-BD59-A6C34878D82A}">
                    <a16:rowId xmlns:a16="http://schemas.microsoft.com/office/drawing/2014/main" val="3131887926"/>
                  </a:ext>
                </a:extLst>
              </a:tr>
              <a:tr h="370840">
                <a:tc>
                  <a:txBody>
                    <a:bodyPr/>
                    <a:lstStyle/>
                    <a:p>
                      <a:r>
                        <a:rPr lang="de-DE" sz="1000" b="1" dirty="0">
                          <a:latin typeface="+mj-lt"/>
                        </a:rPr>
                        <a:t>Kommando</a:t>
                      </a:r>
                      <a:r>
                        <a:rPr lang="de-DE" sz="1000" dirty="0">
                          <a:latin typeface="+mj-lt"/>
                        </a:rPr>
                        <a:t> „Rechtskurve“:</a:t>
                      </a:r>
                      <a:br>
                        <a:rPr lang="de-DE" sz="1000" dirty="0">
                          <a:latin typeface="+mj-lt"/>
                        </a:rPr>
                      </a:br>
                      <a:r>
                        <a:rPr lang="de-DE" sz="1000" dirty="0">
                          <a:latin typeface="+mj-lt"/>
                        </a:rPr>
                        <a:t>Es geht weiter in die erste Rechtskurve.</a:t>
                      </a:r>
                    </a:p>
                  </a:txBody>
                  <a:tcPr anchor="ctr">
                    <a:lnR w="12700" cap="flat" cmpd="sng" algn="ctr">
                      <a:solidFill>
                        <a:schemeClr val="bg1"/>
                      </a:solidFill>
                      <a:prstDash val="solid"/>
                      <a:round/>
                      <a:headEnd type="none" w="med" len="med"/>
                      <a:tailEnd type="none" w="med" len="med"/>
                    </a:lnR>
                  </a:tcPr>
                </a:tc>
                <a:tc>
                  <a:txBody>
                    <a:bodyPr/>
                    <a:lstStyle/>
                    <a:p>
                      <a:r>
                        <a:rPr lang="de-DE" sz="1000" dirty="0">
                          <a:latin typeface="+mj-lt"/>
                        </a:rPr>
                        <a:t>Schnelles Klatschen mit den Händen auf die Oberschenkel und Rennen auf der Stelle. Dabei mit dem Oberkörper nach rechts neigen oder im Kreis nach rechts laufen</a:t>
                      </a:r>
                    </a:p>
                  </a:txBody>
                  <a:tcPr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3930664038"/>
                  </a:ext>
                </a:extLst>
              </a:tr>
              <a:tr h="370840">
                <a:tc>
                  <a:txBody>
                    <a:bodyPr/>
                    <a:lstStyle/>
                    <a:p>
                      <a:r>
                        <a:rPr lang="de-DE" sz="1000" b="1" dirty="0">
                          <a:latin typeface="+mj-lt"/>
                        </a:rPr>
                        <a:t>Kommando</a:t>
                      </a:r>
                      <a:r>
                        <a:rPr lang="de-DE" sz="1000" dirty="0">
                          <a:latin typeface="+mj-lt"/>
                        </a:rPr>
                        <a:t> „Linkskurve“:</a:t>
                      </a:r>
                      <a:br>
                        <a:rPr lang="de-DE" sz="1000" dirty="0">
                          <a:latin typeface="+mj-lt"/>
                        </a:rPr>
                      </a:br>
                      <a:r>
                        <a:rPr lang="de-DE" sz="1000" dirty="0">
                          <a:latin typeface="+mj-lt"/>
                        </a:rPr>
                        <a:t>Es folgt eine Linkskurve.</a:t>
                      </a:r>
                    </a:p>
                  </a:txBody>
                  <a:tcPr anchor="ctr">
                    <a:lnR w="12700" cap="flat" cmpd="sng" algn="ctr">
                      <a:solidFill>
                        <a:schemeClr val="bg1"/>
                      </a:solidFill>
                      <a:prstDash val="solid"/>
                      <a:round/>
                      <a:headEnd type="none" w="med" len="med"/>
                      <a:tailEnd type="none" w="med" len="med"/>
                    </a:lnR>
                  </a:tcPr>
                </a:tc>
                <a:tc>
                  <a:txBody>
                    <a:bodyPr/>
                    <a:lstStyle/>
                    <a:p>
                      <a:r>
                        <a:rPr lang="de-DE" sz="1000" dirty="0">
                          <a:latin typeface="+mj-lt"/>
                        </a:rPr>
                        <a:t>Schnelles Klatschen mit den Händen auf die Oberschenkel und Rennen auf der Stelle. Dabei mit dem Oberkörper nach links neigen oder im Kreis nach rechts laufen</a:t>
                      </a:r>
                    </a:p>
                  </a:txBody>
                  <a:tcPr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4118170716"/>
                  </a:ext>
                </a:extLst>
              </a:tr>
              <a:tr h="370840">
                <a:tc>
                  <a:txBody>
                    <a:bodyPr/>
                    <a:lstStyle/>
                    <a:p>
                      <a:r>
                        <a:rPr lang="de-DE" sz="1000" b="1" dirty="0">
                          <a:latin typeface="+mj-lt"/>
                        </a:rPr>
                        <a:t>Kommando</a:t>
                      </a:r>
                      <a:r>
                        <a:rPr lang="de-DE" sz="1000" dirty="0">
                          <a:latin typeface="+mj-lt"/>
                        </a:rPr>
                        <a:t> „Holzbrücke“:</a:t>
                      </a:r>
                      <a:br>
                        <a:rPr lang="de-DE" sz="1000" dirty="0">
                          <a:latin typeface="+mj-lt"/>
                        </a:rPr>
                      </a:br>
                      <a:r>
                        <a:rPr lang="de-DE" sz="1000" dirty="0">
                          <a:latin typeface="+mj-lt"/>
                        </a:rPr>
                        <a:t>Die Pferde laufen über eine Holzbrücke.</a:t>
                      </a:r>
                    </a:p>
                  </a:txBody>
                  <a:tcPr anchor="ctr">
                    <a:lnR w="12700" cap="flat" cmpd="sng" algn="ctr">
                      <a:solidFill>
                        <a:schemeClr val="bg1"/>
                      </a:solidFill>
                      <a:prstDash val="solid"/>
                      <a:round/>
                      <a:headEnd type="none" w="med" len="med"/>
                      <a:tailEnd type="none" w="med" len="med"/>
                    </a:lnR>
                  </a:tcPr>
                </a:tc>
                <a:tc>
                  <a:txBody>
                    <a:bodyPr/>
                    <a:lstStyle/>
                    <a:p>
                      <a:r>
                        <a:rPr lang="de-DE" sz="1000" dirty="0">
                          <a:latin typeface="+mj-lt"/>
                        </a:rPr>
                        <a:t>Mit den Fäusten auf die Brust schlagen und „Brücke“ rufen</a:t>
                      </a:r>
                    </a:p>
                  </a:txBody>
                  <a:tcPr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997943438"/>
                  </a:ext>
                </a:extLst>
              </a:tr>
              <a:tr h="370840">
                <a:tc>
                  <a:txBody>
                    <a:bodyPr/>
                    <a:lstStyle/>
                    <a:p>
                      <a:r>
                        <a:rPr lang="de-DE" sz="1000" b="1" dirty="0">
                          <a:latin typeface="+mj-lt"/>
                        </a:rPr>
                        <a:t>Kommando</a:t>
                      </a:r>
                      <a:r>
                        <a:rPr lang="de-DE" sz="1000" dirty="0">
                          <a:latin typeface="+mj-lt"/>
                        </a:rPr>
                        <a:t> „Gras“:</a:t>
                      </a:r>
                      <a:br>
                        <a:rPr lang="de-DE" sz="1000" dirty="0">
                          <a:latin typeface="+mj-lt"/>
                        </a:rPr>
                      </a:br>
                      <a:r>
                        <a:rPr lang="de-DE" sz="1000" dirty="0">
                          <a:latin typeface="+mj-lt"/>
                        </a:rPr>
                        <a:t>Die Pferde laufen über ein Grasstück.</a:t>
                      </a:r>
                    </a:p>
                  </a:txBody>
                  <a:tcPr anchor="ctr">
                    <a:lnR w="12700" cap="flat" cmpd="sng" algn="ctr">
                      <a:solidFill>
                        <a:schemeClr val="bg1"/>
                      </a:solidFill>
                      <a:prstDash val="solid"/>
                      <a:round/>
                      <a:headEnd type="none" w="med" len="med"/>
                      <a:tailEnd type="none" w="med" len="med"/>
                    </a:lnR>
                  </a:tcPr>
                </a:tc>
                <a:tc>
                  <a:txBody>
                    <a:bodyPr/>
                    <a:lstStyle/>
                    <a:p>
                      <a:r>
                        <a:rPr lang="de-DE" sz="1000" dirty="0">
                          <a:latin typeface="+mj-lt"/>
                        </a:rPr>
                        <a:t>Die Hände aneinander reiben</a:t>
                      </a:r>
                    </a:p>
                  </a:txBody>
                  <a:tcPr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1404377576"/>
                  </a:ext>
                </a:extLst>
              </a:tr>
              <a:tr h="370840">
                <a:tc>
                  <a:txBody>
                    <a:bodyPr/>
                    <a:lstStyle/>
                    <a:p>
                      <a:r>
                        <a:rPr lang="de-DE" sz="1000" b="1" dirty="0">
                          <a:latin typeface="+mj-lt"/>
                        </a:rPr>
                        <a:t>Kommando</a:t>
                      </a:r>
                      <a:r>
                        <a:rPr lang="de-DE" sz="1000" dirty="0">
                          <a:latin typeface="+mj-lt"/>
                        </a:rPr>
                        <a:t> „</a:t>
                      </a:r>
                      <a:r>
                        <a:rPr lang="de-DE" sz="1000" dirty="0" err="1">
                          <a:latin typeface="+mj-lt"/>
                        </a:rPr>
                        <a:t>Ochser</a:t>
                      </a:r>
                      <a:r>
                        <a:rPr lang="de-DE" sz="1000" dirty="0">
                          <a:latin typeface="+mj-lt"/>
                        </a:rPr>
                        <a:t>“:</a:t>
                      </a:r>
                      <a:br>
                        <a:rPr lang="de-DE" sz="1000" dirty="0">
                          <a:latin typeface="+mj-lt"/>
                        </a:rPr>
                      </a:br>
                      <a:r>
                        <a:rPr lang="de-DE" sz="1000" dirty="0">
                          <a:latin typeface="+mj-lt"/>
                        </a:rPr>
                        <a:t>Das erste Hindernis, ein sog. </a:t>
                      </a:r>
                      <a:r>
                        <a:rPr lang="de-DE" sz="1000" dirty="0" err="1">
                          <a:latin typeface="+mj-lt"/>
                        </a:rPr>
                        <a:t>Ochser</a:t>
                      </a:r>
                      <a:r>
                        <a:rPr lang="de-DE" sz="1000" dirty="0">
                          <a:latin typeface="+mj-lt"/>
                        </a:rPr>
                        <a:t>, wird übersprungen.</a:t>
                      </a:r>
                    </a:p>
                  </a:txBody>
                  <a:tcPr anchor="ctr">
                    <a:lnR w="12700" cap="flat" cmpd="sng" algn="ctr">
                      <a:solidFill>
                        <a:schemeClr val="bg1"/>
                      </a:solidFill>
                      <a:prstDash val="solid"/>
                      <a:round/>
                      <a:headEnd type="none" w="med" len="med"/>
                      <a:tailEnd type="none" w="med" len="med"/>
                    </a:lnR>
                  </a:tcPr>
                </a:tc>
                <a:tc>
                  <a:txBody>
                    <a:bodyPr/>
                    <a:lstStyle/>
                    <a:p>
                      <a:r>
                        <a:rPr lang="de-DE" sz="1000" dirty="0">
                          <a:latin typeface="+mj-lt"/>
                        </a:rPr>
                        <a:t>Mit beiden Armen das Überspringen darstellen, hochspringen und dabei „Hui“ rufen</a:t>
                      </a:r>
                    </a:p>
                  </a:txBody>
                  <a:tcPr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1927617569"/>
                  </a:ext>
                </a:extLst>
              </a:tr>
              <a:tr h="370840">
                <a:tc>
                  <a:txBody>
                    <a:bodyPr/>
                    <a:lstStyle/>
                    <a:p>
                      <a:r>
                        <a:rPr lang="de-DE" sz="1000" b="1" dirty="0">
                          <a:latin typeface="+mj-lt"/>
                        </a:rPr>
                        <a:t>Kommando</a:t>
                      </a:r>
                      <a:r>
                        <a:rPr lang="de-DE" sz="1000" dirty="0">
                          <a:latin typeface="+mj-lt"/>
                        </a:rPr>
                        <a:t> „Doppel-</a:t>
                      </a:r>
                      <a:r>
                        <a:rPr lang="de-DE" sz="1000" dirty="0" err="1">
                          <a:latin typeface="+mj-lt"/>
                        </a:rPr>
                        <a:t>Ochser</a:t>
                      </a:r>
                      <a:r>
                        <a:rPr lang="de-DE" sz="1000" dirty="0">
                          <a:latin typeface="+mj-lt"/>
                        </a:rPr>
                        <a:t>“:</a:t>
                      </a:r>
                      <a:br>
                        <a:rPr lang="de-DE" sz="1000" dirty="0">
                          <a:latin typeface="+mj-lt"/>
                        </a:rPr>
                      </a:br>
                      <a:r>
                        <a:rPr lang="de-DE" sz="1000" dirty="0">
                          <a:latin typeface="+mj-lt"/>
                        </a:rPr>
                        <a:t>Das nächste Hindernis, ein sog. Doppel-</a:t>
                      </a:r>
                      <a:r>
                        <a:rPr lang="de-DE" sz="1000" dirty="0" err="1">
                          <a:latin typeface="+mj-lt"/>
                        </a:rPr>
                        <a:t>Ochser</a:t>
                      </a:r>
                      <a:r>
                        <a:rPr lang="de-DE" sz="1000" dirty="0">
                          <a:latin typeface="+mj-lt"/>
                        </a:rPr>
                        <a:t>, wird übersprungen.</a:t>
                      </a:r>
                    </a:p>
                  </a:txBody>
                  <a:tcPr anchor="ctr">
                    <a:lnR w="12700" cap="flat" cmpd="sng" algn="ctr">
                      <a:solidFill>
                        <a:schemeClr val="bg1"/>
                      </a:solidFill>
                      <a:prstDash val="solid"/>
                      <a:round/>
                      <a:headEnd type="none" w="med" len="med"/>
                      <a:tailEnd type="none" w="med" len="med"/>
                    </a:lnR>
                  </a:tcPr>
                </a:tc>
                <a:tc>
                  <a:txBody>
                    <a:bodyPr/>
                    <a:lstStyle/>
                    <a:p>
                      <a:r>
                        <a:rPr lang="de-DE" sz="1000" dirty="0">
                          <a:latin typeface="+mj-lt"/>
                        </a:rPr>
                        <a:t>Mit beiden Armen das Überspringen zweimal hintereinander darstellen, zweimal hochspringen und dabei jedes Mal „Hui“ rufen</a:t>
                      </a:r>
                    </a:p>
                  </a:txBody>
                  <a:tcPr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4167058146"/>
                  </a:ext>
                </a:extLst>
              </a:tr>
              <a:tr h="370840">
                <a:tc>
                  <a:txBody>
                    <a:bodyPr/>
                    <a:lstStyle/>
                    <a:p>
                      <a:r>
                        <a:rPr lang="de-DE" sz="1000" b="1" dirty="0">
                          <a:latin typeface="+mj-lt"/>
                        </a:rPr>
                        <a:t>Kommando</a:t>
                      </a:r>
                      <a:r>
                        <a:rPr lang="de-DE" sz="1000" dirty="0">
                          <a:latin typeface="+mj-lt"/>
                        </a:rPr>
                        <a:t> „Doppelkurve“:</a:t>
                      </a:r>
                      <a:br>
                        <a:rPr lang="de-DE" sz="1000" dirty="0">
                          <a:latin typeface="+mj-lt"/>
                        </a:rPr>
                      </a:br>
                      <a:r>
                        <a:rPr lang="de-DE" sz="1000" dirty="0">
                          <a:latin typeface="+mj-lt"/>
                        </a:rPr>
                        <a:t>Linkskurve, die direkt von einer Rechtskurve gefolgt wird.</a:t>
                      </a:r>
                    </a:p>
                  </a:txBody>
                  <a:tcPr anchor="ctr">
                    <a:lnR w="12700" cap="flat" cmpd="sng" algn="ctr">
                      <a:solidFill>
                        <a:schemeClr val="bg1"/>
                      </a:solidFill>
                      <a:prstDash val="solid"/>
                      <a:round/>
                      <a:headEnd type="none" w="med" len="med"/>
                      <a:tailEnd type="none" w="med" len="med"/>
                    </a:lnR>
                  </a:tcPr>
                </a:tc>
                <a:tc>
                  <a:txBody>
                    <a:bodyPr/>
                    <a:lstStyle/>
                    <a:p>
                      <a:r>
                        <a:rPr lang="de-DE" sz="1000" dirty="0">
                          <a:latin typeface="+mj-lt"/>
                        </a:rPr>
                        <a:t>Schnelles Klatschen mit den Händen auf die Oberschenkel und Rennen auf der Stelle. Dabei mit dem Oberkörper schnell hintereinander nach links und nach rechts neigen</a:t>
                      </a:r>
                    </a:p>
                  </a:txBody>
                  <a:tcPr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2236635540"/>
                  </a:ext>
                </a:extLst>
              </a:tr>
              <a:tr h="370840">
                <a:tc>
                  <a:txBody>
                    <a:bodyPr/>
                    <a:lstStyle/>
                    <a:p>
                      <a:r>
                        <a:rPr lang="de-DE" sz="1000" b="1" dirty="0">
                          <a:latin typeface="+mj-lt"/>
                        </a:rPr>
                        <a:t>Kommando</a:t>
                      </a:r>
                      <a:r>
                        <a:rPr lang="de-DE" sz="1000" dirty="0">
                          <a:latin typeface="+mj-lt"/>
                        </a:rPr>
                        <a:t> „Wassergraben“:</a:t>
                      </a:r>
                      <a:br>
                        <a:rPr lang="de-DE" sz="1000" dirty="0">
                          <a:latin typeface="+mj-lt"/>
                        </a:rPr>
                      </a:br>
                      <a:r>
                        <a:rPr lang="de-DE" sz="1000" dirty="0">
                          <a:latin typeface="+mj-lt"/>
                        </a:rPr>
                        <a:t>Ein Wassergraben muss überwunden werden.</a:t>
                      </a:r>
                    </a:p>
                  </a:txBody>
                  <a:tcPr anchor="ctr">
                    <a:lnR w="12700" cap="flat" cmpd="sng" algn="ctr">
                      <a:solidFill>
                        <a:schemeClr val="bg1"/>
                      </a:solidFill>
                      <a:prstDash val="solid"/>
                      <a:round/>
                      <a:headEnd type="none" w="med" len="med"/>
                      <a:tailEnd type="none" w="med" len="med"/>
                    </a:lnR>
                  </a:tcPr>
                </a:tc>
                <a:tc>
                  <a:txBody>
                    <a:bodyPr/>
                    <a:lstStyle/>
                    <a:p>
                      <a:r>
                        <a:rPr lang="de-DE" sz="1000" dirty="0">
                          <a:latin typeface="+mj-lt"/>
                        </a:rPr>
                        <a:t>Mit der einen Hand die Nase zuhalten und mit den Fingern, der anderen Hand, am Mund </a:t>
                      </a:r>
                      <a:r>
                        <a:rPr lang="de-DE" sz="1000" dirty="0" err="1">
                          <a:latin typeface="+mj-lt"/>
                        </a:rPr>
                        <a:t>Blubberblasen</a:t>
                      </a:r>
                      <a:r>
                        <a:rPr lang="de-DE" sz="1000" dirty="0">
                          <a:latin typeface="+mj-lt"/>
                        </a:rPr>
                        <a:t> imitieren</a:t>
                      </a:r>
                    </a:p>
                  </a:txBody>
                  <a:tcPr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2509038443"/>
                  </a:ext>
                </a:extLst>
              </a:tr>
              <a:tr h="370840">
                <a:tc>
                  <a:txBody>
                    <a:bodyPr/>
                    <a:lstStyle/>
                    <a:p>
                      <a:r>
                        <a:rPr lang="de-DE" sz="1000" b="1" dirty="0">
                          <a:latin typeface="+mj-lt"/>
                        </a:rPr>
                        <a:t>Kommando</a:t>
                      </a:r>
                      <a:r>
                        <a:rPr lang="de-DE" sz="1000" dirty="0">
                          <a:latin typeface="+mj-lt"/>
                        </a:rPr>
                        <a:t> „Überholen”:</a:t>
                      </a:r>
                      <a:br>
                        <a:rPr lang="de-DE" sz="1000" dirty="0">
                          <a:latin typeface="+mj-lt"/>
                        </a:rPr>
                      </a:br>
                      <a:r>
                        <a:rPr lang="de-DE" sz="1000" dirty="0">
                          <a:latin typeface="+mj-lt"/>
                        </a:rPr>
                        <a:t>Im Rennen kommt es auch immer mal wieder vor, dass ein Pferd überholt wird.</a:t>
                      </a:r>
                    </a:p>
                  </a:txBody>
                  <a:tcPr anchor="ctr">
                    <a:lnR w="12700" cap="flat" cmpd="sng" algn="ctr">
                      <a:solidFill>
                        <a:schemeClr val="bg1"/>
                      </a:solidFill>
                      <a:prstDash val="solid"/>
                      <a:round/>
                      <a:headEnd type="none" w="med" len="med"/>
                      <a:tailEnd type="none" w="med" len="med"/>
                    </a:lnR>
                  </a:tcPr>
                </a:tc>
                <a:tc>
                  <a:txBody>
                    <a:bodyPr/>
                    <a:lstStyle/>
                    <a:p>
                      <a:r>
                        <a:rPr lang="de-DE" sz="1000" dirty="0">
                          <a:latin typeface="+mj-lt"/>
                        </a:rPr>
                        <a:t>Zunge rausstrecken, zur Seite gehen und nach hinten schauen</a:t>
                      </a:r>
                    </a:p>
                  </a:txBody>
                  <a:tcPr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3715947821"/>
                  </a:ext>
                </a:extLst>
              </a:tr>
              <a:tr h="370840">
                <a:tc>
                  <a:txBody>
                    <a:bodyPr/>
                    <a:lstStyle/>
                    <a:p>
                      <a:r>
                        <a:rPr lang="de-DE" sz="1000" b="1" dirty="0">
                          <a:latin typeface="+mj-lt"/>
                        </a:rPr>
                        <a:t>Kommando</a:t>
                      </a:r>
                      <a:r>
                        <a:rPr lang="de-DE" sz="1000" dirty="0">
                          <a:latin typeface="+mj-lt"/>
                        </a:rPr>
                        <a:t> „</a:t>
                      </a:r>
                      <a:r>
                        <a:rPr lang="de-DE" sz="1000" dirty="0" err="1">
                          <a:latin typeface="+mj-lt"/>
                        </a:rPr>
                        <a:t>Sieger:innenfoto</a:t>
                      </a:r>
                      <a:r>
                        <a:rPr lang="de-DE" sz="1000" dirty="0">
                          <a:latin typeface="+mj-lt"/>
                        </a:rPr>
                        <a:t>“:</a:t>
                      </a:r>
                      <a:br>
                        <a:rPr lang="de-DE" sz="1000" dirty="0">
                          <a:latin typeface="+mj-lt"/>
                        </a:rPr>
                      </a:br>
                      <a:r>
                        <a:rPr lang="de-DE" sz="1000" dirty="0">
                          <a:latin typeface="+mj-lt"/>
                        </a:rPr>
                        <a:t>Der/Die </a:t>
                      </a:r>
                      <a:r>
                        <a:rPr lang="de-DE" sz="1000" dirty="0" err="1">
                          <a:latin typeface="+mj-lt"/>
                        </a:rPr>
                        <a:t>Gewinner:in</a:t>
                      </a:r>
                      <a:r>
                        <a:rPr lang="de-DE" sz="1000" dirty="0">
                          <a:latin typeface="+mj-lt"/>
                        </a:rPr>
                        <a:t> möchte gut im Bild sein!</a:t>
                      </a:r>
                    </a:p>
                  </a:txBody>
                  <a:tcPr anchor="ctr">
                    <a:lnR w="12700" cap="flat" cmpd="sng" algn="ctr">
                      <a:solidFill>
                        <a:schemeClr val="bg1"/>
                      </a:solidFill>
                      <a:prstDash val="solid"/>
                      <a:round/>
                      <a:headEnd type="none" w="med" len="med"/>
                      <a:tailEnd type="none" w="med" len="med"/>
                    </a:lnR>
                  </a:tcPr>
                </a:tc>
                <a:tc>
                  <a:txBody>
                    <a:bodyPr/>
                    <a:lstStyle/>
                    <a:p>
                      <a:r>
                        <a:rPr lang="de-DE" sz="1000" dirty="0">
                          <a:latin typeface="+mj-lt"/>
                        </a:rPr>
                        <a:t>Übertrieben grinsen und Victory-Zeichen machen</a:t>
                      </a:r>
                    </a:p>
                  </a:txBody>
                  <a:tcPr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2237333524"/>
                  </a:ext>
                </a:extLst>
              </a:tr>
              <a:tr h="370840">
                <a:tc>
                  <a:txBody>
                    <a:bodyPr/>
                    <a:lstStyle/>
                    <a:p>
                      <a:r>
                        <a:rPr lang="de-DE" sz="1000" b="1" dirty="0">
                          <a:latin typeface="+mj-lt"/>
                        </a:rPr>
                        <a:t>Sonderkommando</a:t>
                      </a:r>
                      <a:r>
                        <a:rPr lang="de-DE" sz="1000" dirty="0">
                          <a:latin typeface="+mj-lt"/>
                        </a:rPr>
                        <a:t> „Hufeisen verloren“:</a:t>
                      </a:r>
                      <a:br>
                        <a:rPr lang="de-DE" sz="1000" dirty="0">
                          <a:latin typeface="+mj-lt"/>
                        </a:rPr>
                      </a:br>
                      <a:r>
                        <a:rPr lang="de-DE" sz="1000" dirty="0">
                          <a:latin typeface="+mj-lt"/>
                        </a:rPr>
                        <a:t>Das Pferd verliert ein Hufeisen.</a:t>
                      </a:r>
                    </a:p>
                  </a:txBody>
                  <a:tcPr anchor="ctr">
                    <a:lnR w="12700" cap="flat" cmpd="sng" algn="ctr">
                      <a:solidFill>
                        <a:schemeClr val="bg1"/>
                      </a:solidFill>
                      <a:prstDash val="solid"/>
                      <a:round/>
                      <a:headEnd type="none" w="med" len="med"/>
                      <a:tailEnd type="none" w="med" len="med"/>
                    </a:lnR>
                    <a:lnB w="25400" cmpd="sng">
                      <a:noFill/>
                    </a:lnB>
                  </a:tcPr>
                </a:tc>
                <a:tc>
                  <a:txBody>
                    <a:bodyPr/>
                    <a:lstStyle/>
                    <a:p>
                      <a:r>
                        <a:rPr lang="de-DE" sz="1000" dirty="0">
                          <a:latin typeface="+mj-lt"/>
                        </a:rPr>
                        <a:t>Mit dem Finger im Mund ein „</a:t>
                      </a:r>
                      <a:r>
                        <a:rPr lang="de-DE" sz="1000" dirty="0" err="1">
                          <a:latin typeface="+mj-lt"/>
                        </a:rPr>
                        <a:t>Floppgeräusch</a:t>
                      </a:r>
                      <a:r>
                        <a:rPr lang="de-DE" sz="1000" dirty="0">
                          <a:latin typeface="+mj-lt"/>
                        </a:rPr>
                        <a:t>“ machen</a:t>
                      </a:r>
                    </a:p>
                  </a:txBody>
                  <a:tcPr anchor="ctr">
                    <a:lnL w="12700" cap="flat" cmpd="sng" algn="ctr">
                      <a:solidFill>
                        <a:schemeClr val="bg1"/>
                      </a:solidFill>
                      <a:prstDash val="solid"/>
                      <a:round/>
                      <a:headEnd type="none" w="med" len="med"/>
                      <a:tailEnd type="none" w="med" len="med"/>
                    </a:lnL>
                    <a:lnB w="25400" cmpd="sng">
                      <a:noFill/>
                    </a:lnB>
                  </a:tcPr>
                </a:tc>
                <a:extLst>
                  <a:ext uri="{0D108BD9-81ED-4DB2-BD59-A6C34878D82A}">
                    <a16:rowId xmlns:a16="http://schemas.microsoft.com/office/drawing/2014/main" val="2532238847"/>
                  </a:ext>
                </a:extLst>
              </a:tr>
            </a:tbl>
          </a:graphicData>
        </a:graphic>
      </p:graphicFrame>
    </p:spTree>
    <p:extLst>
      <p:ext uri="{BB962C8B-B14F-4D97-AF65-F5344CB8AC3E}">
        <p14:creationId xmlns:p14="http://schemas.microsoft.com/office/powerpoint/2010/main" val="18481173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2163183E-54BB-1F6D-FFA8-1B50F8C8D7F6}"/>
              </a:ext>
            </a:extLst>
          </p:cNvPr>
          <p:cNvSpPr>
            <a:spLocks noGrp="1"/>
          </p:cNvSpPr>
          <p:nvPr>
            <p:ph type="title"/>
          </p:nvPr>
        </p:nvSpPr>
        <p:spPr/>
        <p:txBody>
          <a:bodyPr/>
          <a:lstStyle/>
          <a:p>
            <a:r>
              <a:rPr lang="de-DE" dirty="0"/>
              <a:t>PFERDERENNEN</a:t>
            </a:r>
            <a:br>
              <a:rPr lang="de-DE" dirty="0"/>
            </a:br>
            <a:r>
              <a:rPr lang="de-DE" sz="2400" dirty="0"/>
              <a:t>DAS RENNEN</a:t>
            </a:r>
            <a:endParaRPr lang="de-DE" dirty="0"/>
          </a:p>
        </p:txBody>
      </p:sp>
      <p:sp>
        <p:nvSpPr>
          <p:cNvPr id="2" name="Textplatzhalter 1">
            <a:extLst>
              <a:ext uri="{FF2B5EF4-FFF2-40B4-BE49-F238E27FC236}">
                <a16:creationId xmlns:a16="http://schemas.microsoft.com/office/drawing/2014/main" id="{E297BC64-194C-69E5-5066-41A83F26DEA2}"/>
              </a:ext>
            </a:extLst>
          </p:cNvPr>
          <p:cNvSpPr>
            <a:spLocks noGrp="1"/>
          </p:cNvSpPr>
          <p:nvPr>
            <p:ph type="body" sz="quarter" idx="14"/>
          </p:nvPr>
        </p:nvSpPr>
        <p:spPr>
          <a:xfrm>
            <a:off x="293566" y="1693667"/>
            <a:ext cx="6253008" cy="4492643"/>
          </a:xfrm>
        </p:spPr>
        <p:txBody>
          <a:bodyPr/>
          <a:lstStyle/>
          <a:p>
            <a:pPr algn="just">
              <a:lnSpc>
                <a:spcPct val="100000"/>
              </a:lnSpc>
            </a:pPr>
            <a:r>
              <a:rPr lang="de-DE" sz="1400" dirty="0"/>
              <a:t>Anschließend erfolgt das eigentliche Rennen. Im Rennen selbst werden nur noch die Kommandos von der Spielleitung gerufen. Eventuell ist dies auch von einigen </a:t>
            </a:r>
            <a:r>
              <a:rPr lang="de-DE" sz="1400" dirty="0" err="1"/>
              <a:t>Zwischenkommentator:innen</a:t>
            </a:r>
            <a:r>
              <a:rPr lang="de-DE" sz="1400" dirty="0"/>
              <a:t> möglich.  Da es aber normalerweise sehr laut sein wird, sollten die Kommandos in schneller Reihenfolge laut und deutlich gerufen werden. Neben den bekannten Kommandos können auch neue oder leicht veränderte Kommandos gerufen werden (z. B. „Vierer-</a:t>
            </a:r>
            <a:r>
              <a:rPr lang="de-DE" sz="1400" dirty="0" err="1"/>
              <a:t>Ochser</a:t>
            </a:r>
            <a:r>
              <a:rPr lang="de-DE" sz="1400" dirty="0"/>
              <a:t>“, „Zielgerade“, …), wobei die </a:t>
            </a:r>
            <a:r>
              <a:rPr lang="de-DE" sz="1400" dirty="0" err="1"/>
              <a:t>Schüler:innen</a:t>
            </a:r>
            <a:r>
              <a:rPr lang="de-DE" sz="1400" dirty="0"/>
              <a:t> sich selbst erschließen können was zu tun ist.</a:t>
            </a:r>
          </a:p>
          <a:p>
            <a:pPr algn="just">
              <a:lnSpc>
                <a:spcPct val="100000"/>
              </a:lnSpc>
            </a:pPr>
            <a:endParaRPr lang="de-DE" sz="1400" dirty="0"/>
          </a:p>
          <a:p>
            <a:pPr algn="just">
              <a:lnSpc>
                <a:spcPct val="100000"/>
              </a:lnSpc>
            </a:pPr>
            <a:r>
              <a:rPr lang="de-DE" sz="1400" dirty="0"/>
              <a:t>Darüber hinaus sollten Kommandos mehr oder weniger oft wiederholt werden (vor allem „Galopp“, „Rechtskurve“, o. Ä.). So kann der Parcours länger oder kürzer und damit anstrengender gestaltet werden! Wird das „Rennen“ in der Halle im Stehen veranstaltet, sollte man evtl. auf Socken laufen, da es sonst so laut wird, dass die Kommandos kaum noch zu verstehen sind.</a:t>
            </a:r>
          </a:p>
          <a:p>
            <a:pPr algn="just">
              <a:lnSpc>
                <a:spcPct val="100000"/>
              </a:lnSpc>
            </a:pPr>
            <a:endParaRPr lang="de-DE" sz="1400" dirty="0"/>
          </a:p>
          <a:p>
            <a:pPr algn="just">
              <a:lnSpc>
                <a:spcPct val="100000"/>
              </a:lnSpc>
            </a:pPr>
            <a:r>
              <a:rPr lang="de-DE" sz="1400" dirty="0"/>
              <a:t>Alternativ kann das Pferderennen auch kniend, sitzend oder an Tischen absolviert werden. Dann wird mit den Händen auf den Boden/Tisch und/oder die Oberschenkel geschlagen. Wir kennen das Pferderennen aus der </a:t>
            </a:r>
            <a:r>
              <a:rPr lang="de-DE" sz="1400" dirty="0" err="1"/>
              <a:t>C-Trainer:innenausbildung</a:t>
            </a:r>
            <a:r>
              <a:rPr lang="de-DE" sz="1400" dirty="0"/>
              <a:t> Leichtathletik und aus dem Fundus von Stefan </a:t>
            </a:r>
            <a:r>
              <a:rPr lang="de-DE" sz="1400" dirty="0" err="1"/>
              <a:t>Verlemann</a:t>
            </a:r>
            <a:r>
              <a:rPr lang="de-DE" sz="1400" dirty="0"/>
              <a:t>.</a:t>
            </a:r>
          </a:p>
        </p:txBody>
      </p:sp>
    </p:spTree>
    <p:extLst>
      <p:ext uri="{BB962C8B-B14F-4D97-AF65-F5344CB8AC3E}">
        <p14:creationId xmlns:p14="http://schemas.microsoft.com/office/powerpoint/2010/main" val="35576167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2163183E-54BB-1F6D-FFA8-1B50F8C8D7F6}"/>
              </a:ext>
            </a:extLst>
          </p:cNvPr>
          <p:cNvSpPr>
            <a:spLocks noGrp="1"/>
          </p:cNvSpPr>
          <p:nvPr>
            <p:ph type="title"/>
          </p:nvPr>
        </p:nvSpPr>
        <p:spPr/>
        <p:txBody>
          <a:bodyPr/>
          <a:lstStyle/>
          <a:p>
            <a:r>
              <a:rPr lang="de-DE" dirty="0"/>
              <a:t>ELEFANTENWASCHEN</a:t>
            </a:r>
            <a:br>
              <a:rPr lang="de-DE" dirty="0"/>
            </a:br>
            <a:r>
              <a:rPr lang="de-DE" sz="2400" dirty="0"/>
              <a:t>SEITE 1</a:t>
            </a:r>
            <a:endParaRPr lang="de-DE" dirty="0"/>
          </a:p>
        </p:txBody>
      </p:sp>
      <p:sp>
        <p:nvSpPr>
          <p:cNvPr id="6" name="Textplatzhalter 5">
            <a:extLst>
              <a:ext uri="{FF2B5EF4-FFF2-40B4-BE49-F238E27FC236}">
                <a16:creationId xmlns:a16="http://schemas.microsoft.com/office/drawing/2014/main" id="{5152AD70-5902-3220-F672-2DD3E47B0A1B}"/>
              </a:ext>
            </a:extLst>
          </p:cNvPr>
          <p:cNvSpPr>
            <a:spLocks noGrp="1"/>
          </p:cNvSpPr>
          <p:nvPr>
            <p:ph type="body" sz="quarter" idx="14"/>
          </p:nvPr>
        </p:nvSpPr>
        <p:spPr/>
        <p:txBody>
          <a:bodyPr/>
          <a:lstStyle/>
          <a:p>
            <a:pPr>
              <a:lnSpc>
                <a:spcPct val="100000"/>
              </a:lnSpc>
            </a:pPr>
            <a:r>
              <a:rPr lang="de-DE" sz="1000" dirty="0"/>
              <a:t>„Stellt euch vor ihr seid </a:t>
            </a:r>
            <a:r>
              <a:rPr lang="de-DE" sz="1000" dirty="0" err="1"/>
              <a:t>Tierpfleger:innen</a:t>
            </a:r>
            <a:r>
              <a:rPr lang="de-DE" sz="1000" dirty="0"/>
              <a:t> und eure Aufgabe ist es heute den Elefanten zu waschen. In diesem Sinne, los geht‘s.“</a:t>
            </a:r>
          </a:p>
        </p:txBody>
      </p:sp>
      <p:graphicFrame>
        <p:nvGraphicFramePr>
          <p:cNvPr id="5" name="Tabelle 10">
            <a:extLst>
              <a:ext uri="{FF2B5EF4-FFF2-40B4-BE49-F238E27FC236}">
                <a16:creationId xmlns:a16="http://schemas.microsoft.com/office/drawing/2014/main" id="{74182EF3-24B1-14E2-452B-C1CD819C0D04}"/>
              </a:ext>
            </a:extLst>
          </p:cNvPr>
          <p:cNvGraphicFramePr>
            <a:graphicFrameLocks noGrp="1"/>
          </p:cNvGraphicFramePr>
          <p:nvPr>
            <p:extLst>
              <p:ext uri="{D42A27DB-BD31-4B8C-83A1-F6EECF244321}">
                <p14:modId xmlns:p14="http://schemas.microsoft.com/office/powerpoint/2010/main" val="3487449280"/>
              </p:ext>
            </p:extLst>
          </p:nvPr>
        </p:nvGraphicFramePr>
        <p:xfrm>
          <a:off x="293566" y="2130309"/>
          <a:ext cx="6253008" cy="5003800"/>
        </p:xfrm>
        <a:graphic>
          <a:graphicData uri="http://schemas.openxmlformats.org/drawingml/2006/table">
            <a:tbl>
              <a:tblPr firstRow="1" bandRow="1">
                <a:tableStyleId>{EB344D84-9AFB-497E-A393-DC336BA19D2E}</a:tableStyleId>
              </a:tblPr>
              <a:tblGrid>
                <a:gridCol w="3126504">
                  <a:extLst>
                    <a:ext uri="{9D8B030D-6E8A-4147-A177-3AD203B41FA5}">
                      <a16:colId xmlns:a16="http://schemas.microsoft.com/office/drawing/2014/main" val="2073524118"/>
                    </a:ext>
                  </a:extLst>
                </a:gridCol>
                <a:gridCol w="3126504">
                  <a:extLst>
                    <a:ext uri="{9D8B030D-6E8A-4147-A177-3AD203B41FA5}">
                      <a16:colId xmlns:a16="http://schemas.microsoft.com/office/drawing/2014/main" val="3653355215"/>
                    </a:ext>
                  </a:extLst>
                </a:gridCol>
              </a:tblGrid>
              <a:tr h="370840">
                <a:tc>
                  <a:txBody>
                    <a:bodyPr/>
                    <a:lstStyle/>
                    <a:p>
                      <a:pPr algn="l"/>
                      <a:r>
                        <a:rPr lang="de-DE" sz="1400" dirty="0"/>
                        <a:t>ERZÄHLUNG</a:t>
                      </a:r>
                    </a:p>
                  </a:txBody>
                  <a:tcPr anchor="ctr">
                    <a:lnR w="12700" cap="flat" cmpd="sng" algn="ctr">
                      <a:solidFill>
                        <a:schemeClr val="bg1"/>
                      </a:solidFill>
                      <a:prstDash val="solid"/>
                      <a:round/>
                      <a:headEnd type="none" w="med" len="med"/>
                      <a:tailEnd type="none" w="med" len="med"/>
                    </a:lnR>
                    <a:lnT w="25400" cmpd="sng">
                      <a:noFill/>
                    </a:lnT>
                    <a:lnB w="25400" cmpd="sng">
                      <a:noFill/>
                    </a:lnB>
                  </a:tcPr>
                </a:tc>
                <a:tc>
                  <a:txBody>
                    <a:bodyPr/>
                    <a:lstStyle/>
                    <a:p>
                      <a:pPr algn="l"/>
                      <a:r>
                        <a:rPr lang="de-DE" sz="1400" dirty="0"/>
                        <a:t>BEWEGUNG</a:t>
                      </a:r>
                    </a:p>
                  </a:txBody>
                  <a:tcPr anchor="ctr">
                    <a:lnL w="12700" cap="flat" cmpd="sng" algn="ctr">
                      <a:solidFill>
                        <a:schemeClr val="bg1"/>
                      </a:solidFill>
                      <a:prstDash val="solid"/>
                      <a:round/>
                      <a:headEnd type="none" w="med" len="med"/>
                      <a:tailEnd type="none" w="med" len="med"/>
                    </a:lnL>
                    <a:lnT w="25400" cmpd="sng">
                      <a:noFill/>
                    </a:lnT>
                    <a:lnB w="25400" cmpd="sng">
                      <a:noFill/>
                    </a:lnB>
                  </a:tcPr>
                </a:tc>
                <a:extLst>
                  <a:ext uri="{0D108BD9-81ED-4DB2-BD59-A6C34878D82A}">
                    <a16:rowId xmlns:a16="http://schemas.microsoft.com/office/drawing/2014/main" val="3450587122"/>
                  </a:ext>
                </a:extLst>
              </a:tr>
              <a:tr h="216000">
                <a:tc>
                  <a:txBody>
                    <a:bodyPr/>
                    <a:lstStyle/>
                    <a:p>
                      <a:r>
                        <a:rPr lang="de-DE" sz="1000" kern="1200" dirty="0">
                          <a:solidFill>
                            <a:schemeClr val="dk1"/>
                          </a:solidFill>
                          <a:effectLst/>
                          <a:latin typeface="+mj-lt"/>
                          <a:ea typeface="+mn-ea"/>
                          <a:cs typeface="+mn-cs"/>
                        </a:rPr>
                        <a:t>„Guten Morgen! Es ist ein toller Tag. Aufstehen, Zähne putzen, frühstücken!“</a:t>
                      </a:r>
                      <a:endParaRPr lang="de-DE" sz="1000" dirty="0">
                        <a:latin typeface="+mj-lt"/>
                      </a:endParaRPr>
                    </a:p>
                  </a:txBody>
                  <a:tcPr anchor="ctr">
                    <a:lnR w="12700" cap="flat" cmpd="sng" algn="ctr">
                      <a:solidFill>
                        <a:schemeClr val="bg1"/>
                      </a:solidFill>
                      <a:prstDash val="solid"/>
                      <a:round/>
                      <a:headEnd type="none" w="med" len="med"/>
                      <a:tailEnd type="none" w="med" len="med"/>
                    </a:lnR>
                    <a:lnT w="25400" cmpd="sng">
                      <a:noFill/>
                    </a:lnT>
                  </a:tcPr>
                </a:tc>
                <a:tc>
                  <a:txBody>
                    <a:bodyPr/>
                    <a:lstStyle/>
                    <a:p>
                      <a:r>
                        <a:rPr lang="de-DE" sz="1000" dirty="0">
                          <a:latin typeface="+mj-lt"/>
                        </a:rPr>
                        <a:t>Strecken, Zahnputzbewegungen, ein Müsli löffeln</a:t>
                      </a:r>
                    </a:p>
                  </a:txBody>
                  <a:tcPr anchor="ctr">
                    <a:lnL w="12700" cap="flat" cmpd="sng" algn="ctr">
                      <a:solidFill>
                        <a:schemeClr val="bg1"/>
                      </a:solidFill>
                      <a:prstDash val="solid"/>
                      <a:round/>
                      <a:headEnd type="none" w="med" len="med"/>
                      <a:tailEnd type="none" w="med" len="med"/>
                    </a:lnL>
                    <a:lnT w="25400" cmpd="sng">
                      <a:noFill/>
                    </a:lnT>
                  </a:tcPr>
                </a:tc>
                <a:extLst>
                  <a:ext uri="{0D108BD9-81ED-4DB2-BD59-A6C34878D82A}">
                    <a16:rowId xmlns:a16="http://schemas.microsoft.com/office/drawing/2014/main" val="3131887926"/>
                  </a:ext>
                </a:extLst>
              </a:tr>
              <a:tr h="216000">
                <a:tc>
                  <a:txBody>
                    <a:bodyPr/>
                    <a:lstStyle/>
                    <a:p>
                      <a:r>
                        <a:rPr lang="de-DE" sz="1000" dirty="0">
                          <a:latin typeface="+mj-lt"/>
                        </a:rPr>
                        <a:t>„Dann die Elefantenwaschklamotten anziehen.“</a:t>
                      </a:r>
                    </a:p>
                  </a:txBody>
                  <a:tcPr anchor="ctr">
                    <a:lnR w="12700" cap="flat" cmpd="sng" algn="ctr">
                      <a:solidFill>
                        <a:schemeClr val="bg1"/>
                      </a:solidFill>
                      <a:prstDash val="solid"/>
                      <a:round/>
                      <a:headEnd type="none" w="med" len="med"/>
                      <a:tailEnd type="none" w="med" len="med"/>
                    </a:lnR>
                  </a:tcPr>
                </a:tc>
                <a:tc>
                  <a:txBody>
                    <a:bodyPr/>
                    <a:lstStyle/>
                    <a:p>
                      <a:r>
                        <a:rPr lang="de-DE" sz="1000" dirty="0">
                          <a:latin typeface="+mj-lt"/>
                        </a:rPr>
                        <a:t>Pantomimisch Schuhe, Jacke, Hose und Mütze anziehen</a:t>
                      </a:r>
                    </a:p>
                  </a:txBody>
                  <a:tcPr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3930664038"/>
                  </a:ext>
                </a:extLst>
              </a:tr>
              <a:tr h="216000">
                <a:tc>
                  <a:txBody>
                    <a:bodyPr/>
                    <a:lstStyle/>
                    <a:p>
                      <a:r>
                        <a:rPr lang="de-DE" sz="1000" dirty="0">
                          <a:latin typeface="+mj-lt"/>
                        </a:rPr>
                        <a:t>„Auf geht es zum Elefanten.“</a:t>
                      </a:r>
                    </a:p>
                  </a:txBody>
                  <a:tcPr anchor="ctr">
                    <a:lnR w="12700" cap="flat" cmpd="sng" algn="ctr">
                      <a:solidFill>
                        <a:schemeClr val="bg1"/>
                      </a:solidFill>
                      <a:prstDash val="solid"/>
                      <a:round/>
                      <a:headEnd type="none" w="med" len="med"/>
                      <a:tailEnd type="none" w="med" len="med"/>
                    </a:lnR>
                  </a:tcPr>
                </a:tc>
                <a:tc>
                  <a:txBody>
                    <a:bodyPr/>
                    <a:lstStyle/>
                    <a:p>
                      <a:r>
                        <a:rPr lang="de-DE" sz="1000" dirty="0">
                          <a:latin typeface="+mj-lt"/>
                        </a:rPr>
                        <a:t>Auf der Stelle gehen</a:t>
                      </a:r>
                    </a:p>
                  </a:txBody>
                  <a:tcPr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4118170716"/>
                  </a:ext>
                </a:extLst>
              </a:tr>
              <a:tr h="216000">
                <a:tc>
                  <a:txBody>
                    <a:bodyPr/>
                    <a:lstStyle/>
                    <a:p>
                      <a:r>
                        <a:rPr lang="de-DE" sz="1000" dirty="0">
                          <a:latin typeface="+mj-lt"/>
                        </a:rPr>
                        <a:t>„Wir schließen die Tür zum Gehege auf.“</a:t>
                      </a:r>
                    </a:p>
                  </a:txBody>
                  <a:tcPr anchor="ctr">
                    <a:lnR w="12700" cap="flat" cmpd="sng" algn="ctr">
                      <a:solidFill>
                        <a:schemeClr val="bg1"/>
                      </a:solidFill>
                      <a:prstDash val="solid"/>
                      <a:round/>
                      <a:headEnd type="none" w="med" len="med"/>
                      <a:tailEnd type="none" w="med" len="med"/>
                    </a:lnR>
                  </a:tcPr>
                </a:tc>
                <a:tc>
                  <a:txBody>
                    <a:bodyPr/>
                    <a:lstStyle/>
                    <a:p>
                      <a:r>
                        <a:rPr lang="de-DE" sz="1000" dirty="0">
                          <a:latin typeface="+mj-lt"/>
                        </a:rPr>
                        <a:t>Tür aufschließen und aufmachen</a:t>
                      </a:r>
                    </a:p>
                  </a:txBody>
                  <a:tcPr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997943438"/>
                  </a:ext>
                </a:extLst>
              </a:tr>
              <a:tr h="216000">
                <a:tc>
                  <a:txBody>
                    <a:bodyPr/>
                    <a:lstStyle/>
                    <a:p>
                      <a:r>
                        <a:rPr lang="de-DE" sz="1000" dirty="0">
                          <a:latin typeface="+mj-lt"/>
                        </a:rPr>
                        <a:t>„Wir begrüßen den Elefanten.“</a:t>
                      </a:r>
                    </a:p>
                  </a:txBody>
                  <a:tcPr anchor="ctr">
                    <a:lnR w="12700" cap="flat" cmpd="sng" algn="ctr">
                      <a:solidFill>
                        <a:schemeClr val="bg1"/>
                      </a:solidFill>
                      <a:prstDash val="solid"/>
                      <a:round/>
                      <a:headEnd type="none" w="med" len="med"/>
                      <a:tailEnd type="none" w="med" len="med"/>
                    </a:lnR>
                  </a:tcPr>
                </a:tc>
                <a:tc>
                  <a:txBody>
                    <a:bodyPr/>
                    <a:lstStyle/>
                    <a:p>
                      <a:r>
                        <a:rPr lang="de-DE" sz="1000" dirty="0">
                          <a:latin typeface="+mj-lt"/>
                        </a:rPr>
                        <a:t>Winken</a:t>
                      </a:r>
                    </a:p>
                  </a:txBody>
                  <a:tcPr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1404377576"/>
                  </a:ext>
                </a:extLst>
              </a:tr>
              <a:tr h="216000">
                <a:tc>
                  <a:txBody>
                    <a:bodyPr/>
                    <a:lstStyle/>
                    <a:p>
                      <a:r>
                        <a:rPr lang="de-DE" sz="1000" dirty="0">
                          <a:latin typeface="+mj-lt"/>
                        </a:rPr>
                        <a:t>„Wir merken, dass wir gar keinen Eimer dabei haben! Also wieder zurück durch die Tür und abschließen.“</a:t>
                      </a:r>
                    </a:p>
                  </a:txBody>
                  <a:tcPr anchor="ctr">
                    <a:lnR w="12700" cap="flat" cmpd="sng" algn="ctr">
                      <a:solidFill>
                        <a:schemeClr val="bg1"/>
                      </a:solidFill>
                      <a:prstDash val="solid"/>
                      <a:round/>
                      <a:headEnd type="none" w="med" len="med"/>
                      <a:tailEnd type="none" w="med" len="med"/>
                    </a:lnR>
                  </a:tcPr>
                </a:tc>
                <a:tc>
                  <a:txBody>
                    <a:bodyPr/>
                    <a:lstStyle/>
                    <a:p>
                      <a:r>
                        <a:rPr lang="de-DE" sz="1000" dirty="0">
                          <a:latin typeface="+mj-lt"/>
                        </a:rPr>
                        <a:t>An die Stirn schlagen, Tür auf/zu und abschließen</a:t>
                      </a:r>
                    </a:p>
                  </a:txBody>
                  <a:tcPr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1927617569"/>
                  </a:ext>
                </a:extLst>
              </a:tr>
              <a:tr h="216000">
                <a:tc>
                  <a:txBody>
                    <a:bodyPr/>
                    <a:lstStyle/>
                    <a:p>
                      <a:r>
                        <a:rPr lang="de-DE" sz="1000" dirty="0">
                          <a:latin typeface="+mj-lt"/>
                        </a:rPr>
                        <a:t>„Wir gehen zum Schuppen und holen dort zwei Eimer mit Schwämmen, Wasser und einem Handtuch.“</a:t>
                      </a:r>
                    </a:p>
                  </a:txBody>
                  <a:tcPr anchor="ctr">
                    <a:lnR w="12700" cap="flat" cmpd="sng" algn="ctr">
                      <a:solidFill>
                        <a:schemeClr val="bg1"/>
                      </a:solidFill>
                      <a:prstDash val="solid"/>
                      <a:round/>
                      <a:headEnd type="none" w="med" len="med"/>
                      <a:tailEnd type="none" w="med" len="med"/>
                    </a:lnR>
                  </a:tcPr>
                </a:tc>
                <a:tc>
                  <a:txBody>
                    <a:bodyPr/>
                    <a:lstStyle/>
                    <a:p>
                      <a:r>
                        <a:rPr lang="de-DE" sz="1000" dirty="0">
                          <a:latin typeface="+mj-lt"/>
                        </a:rPr>
                        <a:t>Auf der Stelle laufen, Eimer pantomimisch in die Hand nehmen und wieder laufen</a:t>
                      </a:r>
                    </a:p>
                  </a:txBody>
                  <a:tcPr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4167058146"/>
                  </a:ext>
                </a:extLst>
              </a:tr>
              <a:tr h="216000">
                <a:tc>
                  <a:txBody>
                    <a:bodyPr/>
                    <a:lstStyle/>
                    <a:p>
                      <a:r>
                        <a:rPr lang="de-DE" sz="1000" dirty="0">
                          <a:latin typeface="+mj-lt"/>
                        </a:rPr>
                        <a:t>„Jetzt merken wir auch noch, dass wir die Leiter vergessen haben!“</a:t>
                      </a:r>
                    </a:p>
                  </a:txBody>
                  <a:tcPr anchor="ctr">
                    <a:lnR w="12700" cap="flat" cmpd="sng" algn="ctr">
                      <a:solidFill>
                        <a:schemeClr val="bg1"/>
                      </a:solidFill>
                      <a:prstDash val="solid"/>
                      <a:round/>
                      <a:headEnd type="none" w="med" len="med"/>
                      <a:tailEnd type="none" w="med" len="med"/>
                    </a:lnR>
                  </a:tcPr>
                </a:tc>
                <a:tc>
                  <a:txBody>
                    <a:bodyPr/>
                    <a:lstStyle/>
                    <a:p>
                      <a:r>
                        <a:rPr lang="de-DE" sz="1000" dirty="0">
                          <a:latin typeface="+mj-lt"/>
                        </a:rPr>
                        <a:t>Eimer abstellen</a:t>
                      </a:r>
                    </a:p>
                  </a:txBody>
                  <a:tcPr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2236635540"/>
                  </a:ext>
                </a:extLst>
              </a:tr>
              <a:tr h="216000">
                <a:tc>
                  <a:txBody>
                    <a:bodyPr/>
                    <a:lstStyle/>
                    <a:p>
                      <a:r>
                        <a:rPr lang="de-DE" sz="1000" dirty="0">
                          <a:latin typeface="+mj-lt"/>
                        </a:rPr>
                        <a:t>„Schnell zum Schuppen rennen, die Leiter auf die Schulter legen und zurück.“</a:t>
                      </a:r>
                    </a:p>
                  </a:txBody>
                  <a:tcPr anchor="ctr">
                    <a:lnR w="12700" cap="flat" cmpd="sng" algn="ctr">
                      <a:solidFill>
                        <a:schemeClr val="bg1"/>
                      </a:solidFill>
                      <a:prstDash val="solid"/>
                      <a:round/>
                      <a:headEnd type="none" w="med" len="med"/>
                      <a:tailEnd type="none" w="med" len="med"/>
                    </a:lnR>
                  </a:tcPr>
                </a:tc>
                <a:tc>
                  <a:txBody>
                    <a:bodyPr/>
                    <a:lstStyle/>
                    <a:p>
                      <a:r>
                        <a:rPr lang="de-DE" sz="1000" dirty="0">
                          <a:latin typeface="+mj-lt"/>
                        </a:rPr>
                        <a:t>Auf der Stelle schneller laufen, Leiter pantomimisch schultern, noch schneller zurückrennen.</a:t>
                      </a:r>
                    </a:p>
                  </a:txBody>
                  <a:tcPr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2509038443"/>
                  </a:ext>
                </a:extLst>
              </a:tr>
              <a:tr h="216000">
                <a:tc>
                  <a:txBody>
                    <a:bodyPr/>
                    <a:lstStyle/>
                    <a:p>
                      <a:r>
                        <a:rPr lang="de-DE" sz="1000" dirty="0">
                          <a:latin typeface="+mj-lt"/>
                        </a:rPr>
                        <a:t>„Endlich können wir alles zum Elefanten bringen.“</a:t>
                      </a:r>
                    </a:p>
                  </a:txBody>
                  <a:tcPr anchor="ctr">
                    <a:lnR w="12700" cap="flat" cmpd="sng" algn="ctr">
                      <a:solidFill>
                        <a:schemeClr val="bg1"/>
                      </a:solidFill>
                      <a:prstDash val="solid"/>
                      <a:round/>
                      <a:headEnd type="none" w="med" len="med"/>
                      <a:tailEnd type="none" w="med" len="med"/>
                    </a:lnR>
                  </a:tcPr>
                </a:tc>
                <a:tc>
                  <a:txBody>
                    <a:bodyPr/>
                    <a:lstStyle/>
                    <a:p>
                      <a:r>
                        <a:rPr lang="de-DE" sz="1000" dirty="0">
                          <a:latin typeface="+mj-lt"/>
                        </a:rPr>
                        <a:t>Eimer abstellen, Leiter aufstellen, „Uff“ sagen</a:t>
                      </a:r>
                    </a:p>
                  </a:txBody>
                  <a:tcPr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3715947821"/>
                  </a:ext>
                </a:extLst>
              </a:tr>
              <a:tr h="216000">
                <a:tc>
                  <a:txBody>
                    <a:bodyPr/>
                    <a:lstStyle/>
                    <a:p>
                      <a:r>
                        <a:rPr lang="de-DE" sz="1000" dirty="0">
                          <a:latin typeface="+mj-lt"/>
                        </a:rPr>
                        <a:t>„Nun beginnen wir den Elefanten zu waschen. Erstmal nass machen.“</a:t>
                      </a:r>
                    </a:p>
                  </a:txBody>
                  <a:tcPr anchor="ctr">
                    <a:lnR w="12700" cap="flat" cmpd="sng" algn="ctr">
                      <a:solidFill>
                        <a:schemeClr val="bg1"/>
                      </a:solidFill>
                      <a:prstDash val="solid"/>
                      <a:round/>
                      <a:headEnd type="none" w="med" len="med"/>
                      <a:tailEnd type="none" w="med" len="med"/>
                    </a:lnR>
                  </a:tcPr>
                </a:tc>
                <a:tc>
                  <a:txBody>
                    <a:bodyPr/>
                    <a:lstStyle/>
                    <a:p>
                      <a:endParaRPr lang="de-DE" sz="1000" dirty="0">
                        <a:latin typeface="+mj-lt"/>
                      </a:endParaRPr>
                    </a:p>
                  </a:txBody>
                  <a:tcPr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2237333524"/>
                  </a:ext>
                </a:extLst>
              </a:tr>
              <a:tr h="216000">
                <a:tc>
                  <a:txBody>
                    <a:bodyPr/>
                    <a:lstStyle/>
                    <a:p>
                      <a:r>
                        <a:rPr lang="de-DE" sz="1000" dirty="0">
                          <a:latin typeface="+mj-lt"/>
                        </a:rPr>
                        <a:t>„Erst mit dem Schwamm das Wasser über den Rücken, den Kopf und über alle vier Beine verteilen.“</a:t>
                      </a:r>
                    </a:p>
                  </a:txBody>
                  <a:tcPr anchor="ctr">
                    <a:lnR w="12700" cap="flat" cmpd="sng" algn="ctr">
                      <a:solidFill>
                        <a:schemeClr val="bg1"/>
                      </a:solidFill>
                      <a:prstDash val="solid"/>
                      <a:round/>
                      <a:headEnd type="none" w="med" len="med"/>
                      <a:tailEnd type="none" w="med" len="med"/>
                    </a:lnR>
                  </a:tcPr>
                </a:tc>
                <a:tc>
                  <a:txBody>
                    <a:bodyPr/>
                    <a:lstStyle/>
                    <a:p>
                      <a:r>
                        <a:rPr lang="de-DE" sz="1000" dirty="0">
                          <a:latin typeface="+mj-lt"/>
                        </a:rPr>
                        <a:t>6x Schwamm in den Eimer tauchen und über dem Elefanten 6x ausdrücken</a:t>
                      </a:r>
                    </a:p>
                  </a:txBody>
                  <a:tcPr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2532238847"/>
                  </a:ext>
                </a:extLst>
              </a:tr>
              <a:tr h="216000">
                <a:tc>
                  <a:txBody>
                    <a:bodyPr/>
                    <a:lstStyle/>
                    <a:p>
                      <a:r>
                        <a:rPr lang="de-DE" sz="1000" dirty="0">
                          <a:latin typeface="+mj-lt"/>
                        </a:rPr>
                        <a:t>„Anschließend schön einschäumen und rubbeln. Alles der Reihe nach …“</a:t>
                      </a:r>
                    </a:p>
                  </a:txBody>
                  <a:tcPr anchor="ctr">
                    <a:lnR w="12700" cap="flat" cmpd="sng" algn="ctr">
                      <a:solidFill>
                        <a:schemeClr val="bg1"/>
                      </a:solidFill>
                      <a:prstDash val="solid"/>
                      <a:round/>
                      <a:headEnd type="none" w="med" len="med"/>
                      <a:tailEnd type="none" w="med" len="med"/>
                    </a:lnR>
                  </a:tcPr>
                </a:tc>
                <a:tc>
                  <a:txBody>
                    <a:bodyPr/>
                    <a:lstStyle/>
                    <a:p>
                      <a:endParaRPr lang="de-DE" sz="1000" dirty="0">
                        <a:latin typeface="+mj-lt"/>
                      </a:endParaRPr>
                    </a:p>
                  </a:txBody>
                  <a:tcPr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2630421948"/>
                  </a:ext>
                </a:extLst>
              </a:tr>
              <a:tr h="216000">
                <a:tc>
                  <a:txBody>
                    <a:bodyPr/>
                    <a:lstStyle/>
                    <a:p>
                      <a:r>
                        <a:rPr lang="de-DE" sz="1000" dirty="0">
                          <a:latin typeface="+mj-lt"/>
                        </a:rPr>
                        <a:t>[…]</a:t>
                      </a:r>
                    </a:p>
                  </a:txBody>
                  <a:tcPr anchor="ctr">
                    <a:lnR w="12700" cap="flat" cmpd="sng" algn="ctr">
                      <a:solidFill>
                        <a:schemeClr val="bg1"/>
                      </a:solidFill>
                      <a:prstDash val="solid"/>
                      <a:round/>
                      <a:headEnd type="none" w="med" len="med"/>
                      <a:tailEnd type="none" w="med" len="med"/>
                    </a:lnR>
                    <a:lnB w="25400" cmpd="sng">
                      <a:noFill/>
                    </a:lnB>
                  </a:tcPr>
                </a:tc>
                <a:tc>
                  <a:txBody>
                    <a:bodyPr/>
                    <a:lstStyle/>
                    <a:p>
                      <a:endParaRPr lang="de-DE" sz="1000" dirty="0">
                        <a:latin typeface="+mj-lt"/>
                      </a:endParaRPr>
                    </a:p>
                  </a:txBody>
                  <a:tcPr anchor="ctr">
                    <a:lnL w="12700" cap="flat" cmpd="sng" algn="ctr">
                      <a:solidFill>
                        <a:schemeClr val="bg1"/>
                      </a:solidFill>
                      <a:prstDash val="solid"/>
                      <a:round/>
                      <a:headEnd type="none" w="med" len="med"/>
                      <a:tailEnd type="none" w="med" len="med"/>
                    </a:lnL>
                    <a:lnB w="25400" cmpd="sng">
                      <a:noFill/>
                    </a:lnB>
                  </a:tcPr>
                </a:tc>
                <a:extLst>
                  <a:ext uri="{0D108BD9-81ED-4DB2-BD59-A6C34878D82A}">
                    <a16:rowId xmlns:a16="http://schemas.microsoft.com/office/drawing/2014/main" val="4089172957"/>
                  </a:ext>
                </a:extLst>
              </a:tr>
            </a:tbl>
          </a:graphicData>
        </a:graphic>
      </p:graphicFrame>
      <p:pic>
        <p:nvPicPr>
          <p:cNvPr id="13" name="Grafik 12">
            <a:extLst>
              <a:ext uri="{FF2B5EF4-FFF2-40B4-BE49-F238E27FC236}">
                <a16:creationId xmlns:a16="http://schemas.microsoft.com/office/drawing/2014/main" id="{4DCEE844-BF23-C489-DF26-8D8595880A58}"/>
              </a:ext>
            </a:extLst>
          </p:cNvPr>
          <p:cNvPicPr>
            <a:picLocks noChangeAspect="1"/>
          </p:cNvPicPr>
          <p:nvPr/>
        </p:nvPicPr>
        <p:blipFill>
          <a:blip r:embed="rId2"/>
          <a:stretch>
            <a:fillRect/>
          </a:stretch>
        </p:blipFill>
        <p:spPr>
          <a:xfrm>
            <a:off x="189571" y="6788150"/>
            <a:ext cx="3117850" cy="3117850"/>
          </a:xfrm>
          <a:prstGeom prst="rect">
            <a:avLst/>
          </a:prstGeom>
        </p:spPr>
      </p:pic>
      <p:grpSp>
        <p:nvGrpSpPr>
          <p:cNvPr id="14" name="Gruppieren 13">
            <a:extLst>
              <a:ext uri="{FF2B5EF4-FFF2-40B4-BE49-F238E27FC236}">
                <a16:creationId xmlns:a16="http://schemas.microsoft.com/office/drawing/2014/main" id="{B89F5AFC-D5A2-0FC9-15F0-3FFD0286287B}"/>
              </a:ext>
            </a:extLst>
          </p:cNvPr>
          <p:cNvGrpSpPr/>
          <p:nvPr/>
        </p:nvGrpSpPr>
        <p:grpSpPr>
          <a:xfrm>
            <a:off x="6097764" y="9021328"/>
            <a:ext cx="448810" cy="448810"/>
            <a:chOff x="922790" y="9110444"/>
            <a:chExt cx="654341" cy="654341"/>
          </a:xfrm>
        </p:grpSpPr>
        <p:sp>
          <p:nvSpPr>
            <p:cNvPr id="15" name="Oval 14">
              <a:extLst>
                <a:ext uri="{FF2B5EF4-FFF2-40B4-BE49-F238E27FC236}">
                  <a16:creationId xmlns:a16="http://schemas.microsoft.com/office/drawing/2014/main" id="{1ECA1FC2-C788-E54A-69B8-BC071C73A1D3}"/>
                </a:ext>
              </a:extLst>
            </p:cNvPr>
            <p:cNvSpPr/>
            <p:nvPr/>
          </p:nvSpPr>
          <p:spPr>
            <a:xfrm>
              <a:off x="922790" y="9110444"/>
              <a:ext cx="654341" cy="654341"/>
            </a:xfrm>
            <a:prstGeom prst="ellipse">
              <a:avLst/>
            </a:prstGeom>
            <a:solidFill>
              <a:srgbClr val="4ECDC4"/>
            </a:solidFill>
          </p:spPr>
          <p:txBody>
            <a:bodyPr wrap="square" rtlCol="0" anchor="ctr">
              <a:spAutoFit/>
            </a:bodyPr>
            <a:lstStyle/>
            <a:p>
              <a:pPr algn="just">
                <a:lnSpc>
                  <a:spcPts val="1200"/>
                </a:lnSpc>
                <a:spcAft>
                  <a:spcPts val="600"/>
                </a:spcAft>
                <a:tabLst>
                  <a:tab pos="2070735" algn="l"/>
                </a:tabLst>
              </a:pPr>
              <a:endParaRPr lang="de-DE" dirty="0">
                <a:solidFill>
                  <a:srgbClr val="00000A"/>
                </a:solidFill>
                <a:ea typeface="Calibri" charset="0"/>
                <a:cs typeface="Calibri" charset="0"/>
              </a:endParaRPr>
            </a:p>
          </p:txBody>
        </p:sp>
        <p:pic>
          <p:nvPicPr>
            <p:cNvPr id="16" name="Grafik 15" descr="Linienpfeil: 180-Grad, horizontal mit einfarbiger Füllung">
              <a:extLst>
                <a:ext uri="{FF2B5EF4-FFF2-40B4-BE49-F238E27FC236}">
                  <a16:creationId xmlns:a16="http://schemas.microsoft.com/office/drawing/2014/main" id="{759DA61C-B225-6073-9081-ADEDDEDF3EE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08929" y="9168007"/>
              <a:ext cx="496349" cy="496349"/>
            </a:xfrm>
            <a:prstGeom prst="rect">
              <a:avLst/>
            </a:prstGeom>
          </p:spPr>
        </p:pic>
      </p:grpSp>
    </p:spTree>
    <p:extLst>
      <p:ext uri="{BB962C8B-B14F-4D97-AF65-F5344CB8AC3E}">
        <p14:creationId xmlns:p14="http://schemas.microsoft.com/office/powerpoint/2010/main" val="4460017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2163183E-54BB-1F6D-FFA8-1B50F8C8D7F6}"/>
              </a:ext>
            </a:extLst>
          </p:cNvPr>
          <p:cNvSpPr>
            <a:spLocks noGrp="1"/>
          </p:cNvSpPr>
          <p:nvPr>
            <p:ph type="title"/>
          </p:nvPr>
        </p:nvSpPr>
        <p:spPr/>
        <p:txBody>
          <a:bodyPr/>
          <a:lstStyle/>
          <a:p>
            <a:r>
              <a:rPr lang="de-DE" dirty="0"/>
              <a:t>ELEFANTENWASCHEN</a:t>
            </a:r>
            <a:br>
              <a:rPr lang="de-DE" dirty="0"/>
            </a:br>
            <a:r>
              <a:rPr lang="de-DE" sz="2400" dirty="0"/>
              <a:t>SEITE 2</a:t>
            </a:r>
            <a:endParaRPr lang="de-DE" dirty="0"/>
          </a:p>
        </p:txBody>
      </p:sp>
      <p:graphicFrame>
        <p:nvGraphicFramePr>
          <p:cNvPr id="5" name="Tabelle 10">
            <a:extLst>
              <a:ext uri="{FF2B5EF4-FFF2-40B4-BE49-F238E27FC236}">
                <a16:creationId xmlns:a16="http://schemas.microsoft.com/office/drawing/2014/main" id="{74182EF3-24B1-14E2-452B-C1CD819C0D04}"/>
              </a:ext>
            </a:extLst>
          </p:cNvPr>
          <p:cNvGraphicFramePr>
            <a:graphicFrameLocks noGrp="1"/>
          </p:cNvGraphicFramePr>
          <p:nvPr>
            <p:extLst>
              <p:ext uri="{D42A27DB-BD31-4B8C-83A1-F6EECF244321}">
                <p14:modId xmlns:p14="http://schemas.microsoft.com/office/powerpoint/2010/main" val="3908838250"/>
              </p:ext>
            </p:extLst>
          </p:nvPr>
        </p:nvGraphicFramePr>
        <p:xfrm>
          <a:off x="293566" y="2130309"/>
          <a:ext cx="6253008" cy="5918200"/>
        </p:xfrm>
        <a:graphic>
          <a:graphicData uri="http://schemas.openxmlformats.org/drawingml/2006/table">
            <a:tbl>
              <a:tblPr firstRow="1" bandRow="1">
                <a:tableStyleId>{EB344D84-9AFB-497E-A393-DC336BA19D2E}</a:tableStyleId>
              </a:tblPr>
              <a:tblGrid>
                <a:gridCol w="3126504">
                  <a:extLst>
                    <a:ext uri="{9D8B030D-6E8A-4147-A177-3AD203B41FA5}">
                      <a16:colId xmlns:a16="http://schemas.microsoft.com/office/drawing/2014/main" val="2073524118"/>
                    </a:ext>
                  </a:extLst>
                </a:gridCol>
                <a:gridCol w="3126504">
                  <a:extLst>
                    <a:ext uri="{9D8B030D-6E8A-4147-A177-3AD203B41FA5}">
                      <a16:colId xmlns:a16="http://schemas.microsoft.com/office/drawing/2014/main" val="3653355215"/>
                    </a:ext>
                  </a:extLst>
                </a:gridCol>
              </a:tblGrid>
              <a:tr h="370840">
                <a:tc>
                  <a:txBody>
                    <a:bodyPr/>
                    <a:lstStyle/>
                    <a:p>
                      <a:pPr algn="l"/>
                      <a:r>
                        <a:rPr lang="de-DE" sz="1400" dirty="0"/>
                        <a:t>ERZÄHLUNG</a:t>
                      </a:r>
                    </a:p>
                  </a:txBody>
                  <a:tcPr anchor="ctr">
                    <a:lnR w="12700" cap="flat" cmpd="sng" algn="ctr">
                      <a:solidFill>
                        <a:schemeClr val="bg1"/>
                      </a:solidFill>
                      <a:prstDash val="solid"/>
                      <a:round/>
                      <a:headEnd type="none" w="med" len="med"/>
                      <a:tailEnd type="none" w="med" len="med"/>
                    </a:lnR>
                    <a:lnT w="25400" cmpd="sng">
                      <a:noFill/>
                    </a:lnT>
                    <a:lnB w="25400" cmpd="sng">
                      <a:noFill/>
                    </a:lnB>
                  </a:tcPr>
                </a:tc>
                <a:tc>
                  <a:txBody>
                    <a:bodyPr/>
                    <a:lstStyle/>
                    <a:p>
                      <a:pPr algn="l"/>
                      <a:r>
                        <a:rPr lang="de-DE" sz="1400" dirty="0"/>
                        <a:t>BEWEGUNG</a:t>
                      </a:r>
                    </a:p>
                  </a:txBody>
                  <a:tcPr anchor="ctr">
                    <a:lnL w="12700" cap="flat" cmpd="sng" algn="ctr">
                      <a:solidFill>
                        <a:schemeClr val="bg1"/>
                      </a:solidFill>
                      <a:prstDash val="solid"/>
                      <a:round/>
                      <a:headEnd type="none" w="med" len="med"/>
                      <a:tailEnd type="none" w="med" len="med"/>
                    </a:lnL>
                    <a:lnT w="25400" cmpd="sng">
                      <a:noFill/>
                    </a:lnT>
                    <a:lnB w="25400" cmpd="sng">
                      <a:noFill/>
                    </a:lnB>
                  </a:tcPr>
                </a:tc>
                <a:extLst>
                  <a:ext uri="{0D108BD9-81ED-4DB2-BD59-A6C34878D82A}">
                    <a16:rowId xmlns:a16="http://schemas.microsoft.com/office/drawing/2014/main" val="3450587122"/>
                  </a:ext>
                </a:extLst>
              </a:tr>
              <a:tr h="216000">
                <a:tc>
                  <a:txBody>
                    <a:bodyPr/>
                    <a:lstStyle/>
                    <a:p>
                      <a:r>
                        <a:rPr lang="de-DE" sz="1000" dirty="0">
                          <a:latin typeface="+mj-lt"/>
                        </a:rPr>
                        <a:t>[…]</a:t>
                      </a:r>
                    </a:p>
                  </a:txBody>
                  <a:tcPr anchor="ctr">
                    <a:lnR w="12700" cap="flat" cmpd="sng" algn="ctr">
                      <a:solidFill>
                        <a:schemeClr val="bg1"/>
                      </a:solidFill>
                      <a:prstDash val="solid"/>
                      <a:round/>
                      <a:headEnd type="none" w="med" len="med"/>
                      <a:tailEnd type="none" w="med" len="med"/>
                    </a:lnR>
                    <a:lnT w="25400" cmpd="sng">
                      <a:noFill/>
                    </a:lnT>
                  </a:tcPr>
                </a:tc>
                <a:tc>
                  <a:txBody>
                    <a:bodyPr/>
                    <a:lstStyle/>
                    <a:p>
                      <a:endParaRPr lang="de-DE" sz="1000" dirty="0">
                        <a:latin typeface="+mj-lt"/>
                      </a:endParaRPr>
                    </a:p>
                  </a:txBody>
                  <a:tcPr anchor="ctr">
                    <a:lnL w="12700" cap="flat" cmpd="sng" algn="ctr">
                      <a:solidFill>
                        <a:schemeClr val="bg1"/>
                      </a:solidFill>
                      <a:prstDash val="solid"/>
                      <a:round/>
                      <a:headEnd type="none" w="med" len="med"/>
                      <a:tailEnd type="none" w="med" len="med"/>
                    </a:lnL>
                    <a:lnT w="25400" cmpd="sng">
                      <a:noFill/>
                    </a:lnT>
                  </a:tcPr>
                </a:tc>
                <a:extLst>
                  <a:ext uri="{0D108BD9-81ED-4DB2-BD59-A6C34878D82A}">
                    <a16:rowId xmlns:a16="http://schemas.microsoft.com/office/drawing/2014/main" val="2630421948"/>
                  </a:ext>
                </a:extLst>
              </a:tr>
              <a:tr h="216000">
                <a:tc>
                  <a:txBody>
                    <a:bodyPr/>
                    <a:lstStyle/>
                    <a:p>
                      <a:r>
                        <a:rPr lang="de-DE" sz="1000" b="1" dirty="0">
                          <a:latin typeface="+mj-lt"/>
                        </a:rPr>
                        <a:t>Kommando</a:t>
                      </a:r>
                      <a:r>
                        <a:rPr lang="de-DE" sz="1000" dirty="0">
                          <a:latin typeface="+mj-lt"/>
                        </a:rPr>
                        <a:t> „Linkes Bein hinten“</a:t>
                      </a:r>
                    </a:p>
                  </a:txBody>
                  <a:tcPr anchor="ctr">
                    <a:lnR w="12700" cap="flat" cmpd="sng" algn="ctr">
                      <a:solidFill>
                        <a:schemeClr val="bg1"/>
                      </a:solidFill>
                      <a:prstDash val="solid"/>
                      <a:round/>
                      <a:headEnd type="none" w="med" len="med"/>
                      <a:tailEnd type="none" w="med" len="med"/>
                    </a:lnR>
                  </a:tcPr>
                </a:tc>
                <a:tc>
                  <a:txBody>
                    <a:bodyPr/>
                    <a:lstStyle/>
                    <a:p>
                      <a:r>
                        <a:rPr lang="de-DE" sz="1000" dirty="0">
                          <a:latin typeface="+mj-lt"/>
                        </a:rPr>
                        <a:t>Auf die linke Seite gehen und kräftig mit beiden Händen hoch und runter wischen</a:t>
                      </a:r>
                    </a:p>
                  </a:txBody>
                  <a:tcPr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957245790"/>
                  </a:ext>
                </a:extLst>
              </a:tr>
              <a:tr h="216000">
                <a:tc>
                  <a:txBody>
                    <a:bodyPr/>
                    <a:lstStyle/>
                    <a:p>
                      <a:r>
                        <a:rPr lang="de-DE" sz="1000" b="1" dirty="0">
                          <a:latin typeface="+mj-lt"/>
                        </a:rPr>
                        <a:t>Kommando</a:t>
                      </a:r>
                      <a:r>
                        <a:rPr lang="de-DE" sz="1000" dirty="0">
                          <a:latin typeface="+mj-lt"/>
                        </a:rPr>
                        <a:t> „Rechtes Bein hinten“</a:t>
                      </a:r>
                    </a:p>
                  </a:txBody>
                  <a:tcPr anchor="ctr">
                    <a:lnR w="12700" cap="flat" cmpd="sng" algn="ctr">
                      <a:solidFill>
                        <a:schemeClr val="bg1"/>
                      </a:solidFill>
                      <a:prstDash val="solid"/>
                      <a:round/>
                      <a:headEnd type="none" w="med" len="med"/>
                      <a:tailEnd type="none" w="med" len="med"/>
                    </a:lnR>
                  </a:tcPr>
                </a:tc>
                <a:tc>
                  <a:txBody>
                    <a:bodyPr/>
                    <a:lstStyle/>
                    <a:p>
                      <a:r>
                        <a:rPr lang="de-DE" sz="1000" dirty="0">
                          <a:latin typeface="+mj-lt"/>
                        </a:rPr>
                        <a:t>Auf die rechte Seite gehen und kräftig mit beiden Händen hoch und runter wischen</a:t>
                      </a:r>
                    </a:p>
                  </a:txBody>
                  <a:tcPr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294656095"/>
                  </a:ext>
                </a:extLst>
              </a:tr>
              <a:tr h="216000">
                <a:tc>
                  <a:txBody>
                    <a:bodyPr/>
                    <a:lstStyle/>
                    <a:p>
                      <a:r>
                        <a:rPr lang="de-DE" sz="1000" b="1" dirty="0">
                          <a:latin typeface="+mj-lt"/>
                        </a:rPr>
                        <a:t>Kommando</a:t>
                      </a:r>
                      <a:r>
                        <a:rPr lang="de-DE" sz="1000" dirty="0">
                          <a:latin typeface="+mj-lt"/>
                        </a:rPr>
                        <a:t> „Linkes Bein vorne“</a:t>
                      </a:r>
                    </a:p>
                  </a:txBody>
                  <a:tcPr anchor="ctr">
                    <a:lnR w="12700" cap="flat" cmpd="sng" algn="ctr">
                      <a:solidFill>
                        <a:schemeClr val="bg1"/>
                      </a:solidFill>
                      <a:prstDash val="solid"/>
                      <a:round/>
                      <a:headEnd type="none" w="med" len="med"/>
                      <a:tailEnd type="none" w="med" len="med"/>
                    </a:lnR>
                  </a:tcPr>
                </a:tc>
                <a:tc>
                  <a:txBody>
                    <a:bodyPr/>
                    <a:lstStyle/>
                    <a:p>
                      <a:r>
                        <a:rPr lang="de-DE" sz="1000" dirty="0">
                          <a:latin typeface="+mj-lt"/>
                        </a:rPr>
                        <a:t>Auf die linke Seite gehen und kräftig mit beiden Händen hoch und runter wischen</a:t>
                      </a:r>
                    </a:p>
                  </a:txBody>
                  <a:tcPr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1750100564"/>
                  </a:ext>
                </a:extLst>
              </a:tr>
              <a:tr h="216000">
                <a:tc>
                  <a:txBody>
                    <a:bodyPr/>
                    <a:lstStyle/>
                    <a:p>
                      <a:r>
                        <a:rPr lang="de-DE" sz="1000" b="1" dirty="0">
                          <a:latin typeface="+mj-lt"/>
                        </a:rPr>
                        <a:t>Kommando</a:t>
                      </a:r>
                      <a:r>
                        <a:rPr lang="de-DE" sz="1000" dirty="0">
                          <a:latin typeface="+mj-lt"/>
                        </a:rPr>
                        <a:t> „Rechts Bein vorne“</a:t>
                      </a:r>
                    </a:p>
                  </a:txBody>
                  <a:tcPr anchor="ctr">
                    <a:lnR w="12700" cap="flat" cmpd="sng" algn="ctr">
                      <a:solidFill>
                        <a:schemeClr val="bg1"/>
                      </a:solidFill>
                      <a:prstDash val="solid"/>
                      <a:round/>
                      <a:headEnd type="none" w="med" len="med"/>
                      <a:tailEnd type="none" w="med" len="med"/>
                    </a:lnR>
                  </a:tcPr>
                </a:tc>
                <a:tc>
                  <a:txBody>
                    <a:bodyPr/>
                    <a:lstStyle/>
                    <a:p>
                      <a:r>
                        <a:rPr lang="de-DE" sz="1000" dirty="0">
                          <a:latin typeface="+mj-lt"/>
                        </a:rPr>
                        <a:t>Auf die rechte Seite gehen und kräftig mit beiden Händen hoch und runter wischen</a:t>
                      </a:r>
                    </a:p>
                  </a:txBody>
                  <a:tcPr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3128308106"/>
                  </a:ext>
                </a:extLst>
              </a:tr>
              <a:tr h="216000">
                <a:tc>
                  <a:txBody>
                    <a:bodyPr/>
                    <a:lstStyle/>
                    <a:p>
                      <a:r>
                        <a:rPr lang="de-DE" sz="1000" b="1" dirty="0">
                          <a:latin typeface="+mj-lt"/>
                        </a:rPr>
                        <a:t>Kommando</a:t>
                      </a:r>
                      <a:r>
                        <a:rPr lang="de-DE" sz="1000" dirty="0">
                          <a:latin typeface="+mj-lt"/>
                        </a:rPr>
                        <a:t> „Unter dem Bauch“</a:t>
                      </a:r>
                    </a:p>
                  </a:txBody>
                  <a:tcPr anchor="ctr">
                    <a:lnR w="12700" cap="flat" cmpd="sng" algn="ctr">
                      <a:solidFill>
                        <a:schemeClr val="bg1"/>
                      </a:solidFill>
                      <a:prstDash val="solid"/>
                      <a:round/>
                      <a:headEnd type="none" w="med" len="med"/>
                      <a:tailEnd type="none" w="med" len="med"/>
                    </a:lnR>
                  </a:tcPr>
                </a:tc>
                <a:tc>
                  <a:txBody>
                    <a:bodyPr/>
                    <a:lstStyle/>
                    <a:p>
                      <a:r>
                        <a:rPr lang="de-DE" sz="1000" dirty="0">
                          <a:latin typeface="+mj-lt"/>
                        </a:rPr>
                        <a:t>Auf den Rücken legen und über Kopf mit beiden Händen wischen</a:t>
                      </a:r>
                    </a:p>
                  </a:txBody>
                  <a:tcPr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4113302717"/>
                  </a:ext>
                </a:extLst>
              </a:tr>
              <a:tr h="216000">
                <a:tc>
                  <a:txBody>
                    <a:bodyPr/>
                    <a:lstStyle/>
                    <a:p>
                      <a:r>
                        <a:rPr lang="de-DE" sz="1000" b="1" dirty="0">
                          <a:latin typeface="+mj-lt"/>
                        </a:rPr>
                        <a:t>Kommando</a:t>
                      </a:r>
                      <a:r>
                        <a:rPr lang="de-DE" sz="1000" dirty="0">
                          <a:latin typeface="+mj-lt"/>
                        </a:rPr>
                        <a:t> „Rücken“:</a:t>
                      </a:r>
                      <a:br>
                        <a:rPr lang="de-DE" sz="1000" dirty="0">
                          <a:latin typeface="+mj-lt"/>
                        </a:rPr>
                      </a:br>
                      <a:r>
                        <a:rPr lang="de-DE" sz="1000" dirty="0">
                          <a:latin typeface="+mj-lt"/>
                        </a:rPr>
                        <a:t>Auf die Leiter steigen und den Rücken schrubben, Leiter wieder absteigen nicht vergessen.</a:t>
                      </a:r>
                    </a:p>
                  </a:txBody>
                  <a:tcPr anchor="ctr">
                    <a:lnR w="12700" cap="flat" cmpd="sng" algn="ctr">
                      <a:solidFill>
                        <a:schemeClr val="bg1"/>
                      </a:solidFill>
                      <a:prstDash val="solid"/>
                      <a:round/>
                      <a:headEnd type="none" w="med" len="med"/>
                      <a:tailEnd type="none" w="med" len="med"/>
                    </a:lnR>
                  </a:tcPr>
                </a:tc>
                <a:tc>
                  <a:txBody>
                    <a:bodyPr/>
                    <a:lstStyle/>
                    <a:p>
                      <a:r>
                        <a:rPr lang="de-DE" sz="1000" dirty="0">
                          <a:latin typeface="+mj-lt"/>
                        </a:rPr>
                        <a:t>Ein paar Schritte auf der Stelle gehen und mit beiden Händen nach unten wischen, wieder ein paar Schritte auf der Stelle gehen</a:t>
                      </a:r>
                    </a:p>
                  </a:txBody>
                  <a:tcPr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2600361980"/>
                  </a:ext>
                </a:extLst>
              </a:tr>
              <a:tr h="216000">
                <a:tc>
                  <a:txBody>
                    <a:bodyPr/>
                    <a:lstStyle/>
                    <a:p>
                      <a:r>
                        <a:rPr lang="de-DE" sz="1000" b="1" dirty="0">
                          <a:latin typeface="+mj-lt"/>
                        </a:rPr>
                        <a:t>Kommando</a:t>
                      </a:r>
                      <a:r>
                        <a:rPr lang="de-DE" sz="1000" dirty="0">
                          <a:latin typeface="+mj-lt"/>
                        </a:rPr>
                        <a:t> „Rüssel“:</a:t>
                      </a:r>
                      <a:br>
                        <a:rPr lang="de-DE" sz="1000" dirty="0">
                          <a:latin typeface="+mj-lt"/>
                        </a:rPr>
                      </a:br>
                      <a:r>
                        <a:rPr lang="de-DE" sz="1000" dirty="0">
                          <a:latin typeface="+mj-lt"/>
                        </a:rPr>
                        <a:t>Zum Schluss noch den Rüssel schrubben.</a:t>
                      </a:r>
                    </a:p>
                  </a:txBody>
                  <a:tcPr anchor="ctr">
                    <a:lnR w="12700" cap="flat" cmpd="sng" algn="ctr">
                      <a:solidFill>
                        <a:schemeClr val="bg1"/>
                      </a:solidFill>
                      <a:prstDash val="solid"/>
                      <a:round/>
                      <a:headEnd type="none" w="med" len="med"/>
                      <a:tailEnd type="none" w="med" len="med"/>
                    </a:lnR>
                  </a:tcPr>
                </a:tc>
                <a:tc>
                  <a:txBody>
                    <a:bodyPr/>
                    <a:lstStyle/>
                    <a:p>
                      <a:r>
                        <a:rPr lang="de-DE" sz="1000" dirty="0">
                          <a:latin typeface="+mj-lt"/>
                        </a:rPr>
                        <a:t>Mit beiden Händen seitlich hoch und runter wischen</a:t>
                      </a:r>
                    </a:p>
                  </a:txBody>
                  <a:tcPr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2566413569"/>
                  </a:ext>
                </a:extLst>
              </a:tr>
              <a:tr h="216000">
                <a:tc>
                  <a:txBody>
                    <a:bodyPr/>
                    <a:lstStyle/>
                    <a:p>
                      <a:r>
                        <a:rPr lang="de-DE" sz="1000" dirty="0">
                          <a:latin typeface="+mj-lt"/>
                        </a:rPr>
                        <a:t>„Abschließend nehmen wir den Gartenschlauch und spritzen den Elefant überall ab.“</a:t>
                      </a:r>
                    </a:p>
                  </a:txBody>
                  <a:tcPr anchor="ctr">
                    <a:lnR w="12700" cap="flat" cmpd="sng" algn="ctr">
                      <a:solidFill>
                        <a:schemeClr val="bg1"/>
                      </a:solidFill>
                      <a:prstDash val="solid"/>
                      <a:round/>
                      <a:headEnd type="none" w="med" len="med"/>
                      <a:tailEnd type="none" w="med" len="med"/>
                    </a:lnR>
                  </a:tcPr>
                </a:tc>
                <a:tc>
                  <a:txBody>
                    <a:bodyPr/>
                    <a:lstStyle/>
                    <a:p>
                      <a:r>
                        <a:rPr lang="de-DE" sz="1000" dirty="0">
                          <a:latin typeface="+mj-lt"/>
                        </a:rPr>
                        <a:t>Pantomimisch nachmachen</a:t>
                      </a:r>
                    </a:p>
                  </a:txBody>
                  <a:tcPr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2148753853"/>
                  </a:ext>
                </a:extLst>
              </a:tr>
              <a:tr h="216000">
                <a:tc>
                  <a:txBody>
                    <a:bodyPr/>
                    <a:lstStyle/>
                    <a:p>
                      <a:r>
                        <a:rPr lang="de-DE" sz="1000" dirty="0">
                          <a:latin typeface="+mj-lt"/>
                        </a:rPr>
                        <a:t>„Jetzt müssen wir den Elefanten nur noch mit dem Handtuch trockenreiben. Wieder der Reihe nach …“</a:t>
                      </a:r>
                    </a:p>
                  </a:txBody>
                  <a:tcPr anchor="ctr">
                    <a:lnR w="12700" cap="flat" cmpd="sng" algn="ctr">
                      <a:solidFill>
                        <a:schemeClr val="bg1"/>
                      </a:solidFill>
                      <a:prstDash val="solid"/>
                      <a:round/>
                      <a:headEnd type="none" w="med" len="med"/>
                      <a:tailEnd type="none" w="med" len="med"/>
                    </a:lnR>
                  </a:tcPr>
                </a:tc>
                <a:tc>
                  <a:txBody>
                    <a:bodyPr/>
                    <a:lstStyle/>
                    <a:p>
                      <a:r>
                        <a:rPr lang="de-DE" sz="1000" dirty="0">
                          <a:latin typeface="+mj-lt"/>
                        </a:rPr>
                        <a:t>Auf der Stelle gehen</a:t>
                      </a:r>
                    </a:p>
                  </a:txBody>
                  <a:tcPr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4086867462"/>
                  </a:ext>
                </a:extLst>
              </a:tr>
              <a:tr h="216000">
                <a:tc>
                  <a:txBody>
                    <a:bodyPr/>
                    <a:lstStyle/>
                    <a:p>
                      <a:r>
                        <a:rPr lang="de-DE" sz="1000" b="1" dirty="0">
                          <a:latin typeface="+mj-lt"/>
                        </a:rPr>
                        <a:t>Kommandos</a:t>
                      </a:r>
                      <a:r>
                        <a:rPr lang="de-DE" sz="1000" dirty="0">
                          <a:latin typeface="+mj-lt"/>
                        </a:rPr>
                        <a:t> „Linkes Bein hinten“, „Rechtes Bein hinten“, „Linkes Bein vorne“, „Rechtes Bein vorne“</a:t>
                      </a:r>
                    </a:p>
                  </a:txBody>
                  <a:tcPr anchor="ctr">
                    <a:lnR w="12700" cap="flat" cmpd="sng" algn="ctr">
                      <a:solidFill>
                        <a:schemeClr val="bg1"/>
                      </a:solidFill>
                      <a:prstDash val="solid"/>
                      <a:round/>
                      <a:headEnd type="none" w="med" len="med"/>
                      <a:tailEnd type="none" w="med" len="med"/>
                    </a:lnR>
                  </a:tcPr>
                </a:tc>
                <a:tc>
                  <a:txBody>
                    <a:bodyPr/>
                    <a:lstStyle/>
                    <a:p>
                      <a:r>
                        <a:rPr lang="de-DE" sz="1000" dirty="0">
                          <a:latin typeface="+mj-lt"/>
                        </a:rPr>
                        <a:t>Wie oben nur etwas mehr wie beim</a:t>
                      </a:r>
                      <a:br>
                        <a:rPr lang="de-DE" sz="1000" dirty="0">
                          <a:latin typeface="+mj-lt"/>
                        </a:rPr>
                      </a:br>
                      <a:r>
                        <a:rPr lang="de-DE" sz="1000" dirty="0">
                          <a:latin typeface="+mj-lt"/>
                        </a:rPr>
                        <a:t>„Trocken-Rubbeln” </a:t>
                      </a:r>
                      <a:r>
                        <a:rPr lang="de-DE" sz="1000" dirty="0">
                          <a:latin typeface="+mj-lt"/>
                          <a:sym typeface="Wingdings" pitchFamily="2" charset="2"/>
                        </a:rPr>
                        <a:t></a:t>
                      </a:r>
                      <a:endParaRPr lang="de-DE" sz="1000" dirty="0">
                        <a:latin typeface="+mj-lt"/>
                      </a:endParaRPr>
                    </a:p>
                  </a:txBody>
                  <a:tcPr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2332888866"/>
                  </a:ext>
                </a:extLst>
              </a:tr>
              <a:tr h="216000">
                <a:tc>
                  <a:txBody>
                    <a:bodyPr/>
                    <a:lstStyle/>
                    <a:p>
                      <a:r>
                        <a:rPr lang="de-DE" sz="1000" b="1" dirty="0">
                          <a:latin typeface="+mj-lt"/>
                        </a:rPr>
                        <a:t>Kommandos</a:t>
                      </a:r>
                      <a:r>
                        <a:rPr lang="de-DE" sz="1000" dirty="0">
                          <a:latin typeface="+mj-lt"/>
                        </a:rPr>
                        <a:t> „Unter dem Bauch“ und „Rücken“</a:t>
                      </a:r>
                    </a:p>
                  </a:txBody>
                  <a:tcPr anchor="ctr">
                    <a:lnR w="12700" cap="flat" cmpd="sng" algn="ctr">
                      <a:solidFill>
                        <a:schemeClr val="bg1"/>
                      </a:solidFill>
                      <a:prstDash val="solid"/>
                      <a:round/>
                      <a:headEnd type="none" w="med" len="med"/>
                      <a:tailEnd type="none" w="med" len="med"/>
                    </a:lnR>
                  </a:tcPr>
                </a:tc>
                <a:tc>
                  <a:txBody>
                    <a:bodyPr/>
                    <a:lstStyle/>
                    <a:p>
                      <a:r>
                        <a:rPr lang="de-DE" sz="1000" dirty="0">
                          <a:latin typeface="+mj-lt"/>
                        </a:rPr>
                        <a:t>Auch wie oben erst auf den Rücken legen, dann auf die Leiter steigen und nach unten trocknen</a:t>
                      </a:r>
                    </a:p>
                  </a:txBody>
                  <a:tcPr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3420176589"/>
                  </a:ext>
                </a:extLst>
              </a:tr>
              <a:tr h="216000">
                <a:tc>
                  <a:txBody>
                    <a:bodyPr/>
                    <a:lstStyle/>
                    <a:p>
                      <a:r>
                        <a:rPr lang="de-DE" sz="1000" dirty="0">
                          <a:latin typeface="+mj-lt"/>
                        </a:rPr>
                        <a:t>„Wir streicheln den Elefanten zum Abschied über den Kopf.“</a:t>
                      </a:r>
                    </a:p>
                  </a:txBody>
                  <a:tcPr anchor="ctr">
                    <a:lnR w="12700" cap="flat" cmpd="sng" algn="ctr">
                      <a:solidFill>
                        <a:schemeClr val="bg1"/>
                      </a:solidFill>
                      <a:prstDash val="solid"/>
                      <a:round/>
                      <a:headEnd type="none" w="med" len="med"/>
                      <a:tailEnd type="none" w="med" len="med"/>
                    </a:lnR>
                  </a:tcPr>
                </a:tc>
                <a:tc>
                  <a:txBody>
                    <a:bodyPr/>
                    <a:lstStyle/>
                    <a:p>
                      <a:r>
                        <a:rPr lang="de-DE" sz="1000" dirty="0">
                          <a:latin typeface="+mj-lt"/>
                        </a:rPr>
                        <a:t>Streichelbewegung</a:t>
                      </a:r>
                    </a:p>
                  </a:txBody>
                  <a:tcPr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3699127408"/>
                  </a:ext>
                </a:extLst>
              </a:tr>
              <a:tr h="216000">
                <a:tc>
                  <a:txBody>
                    <a:bodyPr/>
                    <a:lstStyle/>
                    <a:p>
                      <a:r>
                        <a:rPr lang="de-DE" sz="1000" dirty="0">
                          <a:latin typeface="+mj-lt"/>
                        </a:rPr>
                        <a:t>„Wir wünschen dem Elefanten einen schönen Tag und machen uns auf den Heimweg.“</a:t>
                      </a:r>
                    </a:p>
                  </a:txBody>
                  <a:tcPr anchor="ctr">
                    <a:lnR w="12700" cap="flat" cmpd="sng" algn="ctr">
                      <a:solidFill>
                        <a:schemeClr val="bg1"/>
                      </a:solidFill>
                      <a:prstDash val="solid"/>
                      <a:round/>
                      <a:headEnd type="none" w="med" len="med"/>
                      <a:tailEnd type="none" w="med" len="med"/>
                    </a:lnR>
                    <a:lnB w="25400" cmpd="sng">
                      <a:noFill/>
                    </a:lnB>
                  </a:tcPr>
                </a:tc>
                <a:tc>
                  <a:txBody>
                    <a:bodyPr/>
                    <a:lstStyle/>
                    <a:p>
                      <a:r>
                        <a:rPr lang="de-DE" sz="1000" dirty="0">
                          <a:latin typeface="+mj-lt"/>
                        </a:rPr>
                        <a:t>Winken und verabschieden. Los geht‘s auf die Piste </a:t>
                      </a:r>
                      <a:r>
                        <a:rPr lang="de-DE" sz="1000" dirty="0">
                          <a:latin typeface="+mj-lt"/>
                          <a:sym typeface="Wingdings" pitchFamily="2" charset="2"/>
                        </a:rPr>
                        <a:t></a:t>
                      </a:r>
                      <a:endParaRPr lang="de-DE" sz="1000" dirty="0">
                        <a:latin typeface="+mj-lt"/>
                      </a:endParaRPr>
                    </a:p>
                  </a:txBody>
                  <a:tcPr anchor="ctr">
                    <a:lnL w="12700" cap="flat" cmpd="sng" algn="ctr">
                      <a:solidFill>
                        <a:schemeClr val="bg1"/>
                      </a:solidFill>
                      <a:prstDash val="solid"/>
                      <a:round/>
                      <a:headEnd type="none" w="med" len="med"/>
                      <a:tailEnd type="none" w="med" len="med"/>
                    </a:lnL>
                    <a:lnB w="25400" cmpd="sng">
                      <a:noFill/>
                    </a:lnB>
                  </a:tcPr>
                </a:tc>
                <a:extLst>
                  <a:ext uri="{0D108BD9-81ED-4DB2-BD59-A6C34878D82A}">
                    <a16:rowId xmlns:a16="http://schemas.microsoft.com/office/drawing/2014/main" val="2651153607"/>
                  </a:ext>
                </a:extLst>
              </a:tr>
            </a:tbl>
          </a:graphicData>
        </a:graphic>
      </p:graphicFrame>
    </p:spTree>
    <p:extLst>
      <p:ext uri="{BB962C8B-B14F-4D97-AF65-F5344CB8AC3E}">
        <p14:creationId xmlns:p14="http://schemas.microsoft.com/office/powerpoint/2010/main" val="26547897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2163183E-54BB-1F6D-FFA8-1B50F8C8D7F6}"/>
              </a:ext>
            </a:extLst>
          </p:cNvPr>
          <p:cNvSpPr>
            <a:spLocks noGrp="1"/>
          </p:cNvSpPr>
          <p:nvPr>
            <p:ph type="title"/>
          </p:nvPr>
        </p:nvSpPr>
        <p:spPr/>
        <p:txBody>
          <a:bodyPr/>
          <a:lstStyle/>
          <a:p>
            <a:r>
              <a:rPr lang="de-DE" dirty="0"/>
              <a:t>LÖWENJAGD</a:t>
            </a:r>
          </a:p>
        </p:txBody>
      </p:sp>
      <p:sp>
        <p:nvSpPr>
          <p:cNvPr id="6" name="Textplatzhalter 5">
            <a:extLst>
              <a:ext uri="{FF2B5EF4-FFF2-40B4-BE49-F238E27FC236}">
                <a16:creationId xmlns:a16="http://schemas.microsoft.com/office/drawing/2014/main" id="{5152AD70-5902-3220-F672-2DD3E47B0A1B}"/>
              </a:ext>
            </a:extLst>
          </p:cNvPr>
          <p:cNvSpPr>
            <a:spLocks noGrp="1"/>
          </p:cNvSpPr>
          <p:nvPr>
            <p:ph type="body" sz="quarter" idx="14"/>
          </p:nvPr>
        </p:nvSpPr>
        <p:spPr/>
        <p:txBody>
          <a:bodyPr/>
          <a:lstStyle/>
          <a:p>
            <a:pPr algn="just">
              <a:lnSpc>
                <a:spcPct val="100000"/>
              </a:lnSpc>
            </a:pPr>
            <a:r>
              <a:rPr lang="de-DE" sz="1000" dirty="0"/>
              <a:t>Wir kennen die Löwenjagd selbst aus dem Kindergarten. Vielleicht ist das Setting 30 Jahre später nicht mehr so ganz zeitgemäß, aber für Kinder immer noch fesselnd. Vorweg: Der Löwe bleibt am Leben!</a:t>
            </a:r>
          </a:p>
        </p:txBody>
      </p:sp>
      <p:graphicFrame>
        <p:nvGraphicFramePr>
          <p:cNvPr id="10" name="Tabelle 10">
            <a:extLst>
              <a:ext uri="{FF2B5EF4-FFF2-40B4-BE49-F238E27FC236}">
                <a16:creationId xmlns:a16="http://schemas.microsoft.com/office/drawing/2014/main" id="{99BE352E-0CEE-3D12-FCC7-238585B53C38}"/>
              </a:ext>
            </a:extLst>
          </p:cNvPr>
          <p:cNvGraphicFramePr>
            <a:graphicFrameLocks noGrp="1"/>
          </p:cNvGraphicFramePr>
          <p:nvPr>
            <p:extLst>
              <p:ext uri="{D42A27DB-BD31-4B8C-83A1-F6EECF244321}">
                <p14:modId xmlns:p14="http://schemas.microsoft.com/office/powerpoint/2010/main" val="3194555"/>
              </p:ext>
            </p:extLst>
          </p:nvPr>
        </p:nvGraphicFramePr>
        <p:xfrm>
          <a:off x="293566" y="2130309"/>
          <a:ext cx="6253008" cy="7472680"/>
        </p:xfrm>
        <a:graphic>
          <a:graphicData uri="http://schemas.openxmlformats.org/drawingml/2006/table">
            <a:tbl>
              <a:tblPr firstRow="1" bandRow="1">
                <a:tableStyleId>{EB344D84-9AFB-497E-A393-DC336BA19D2E}</a:tableStyleId>
              </a:tblPr>
              <a:tblGrid>
                <a:gridCol w="3126504">
                  <a:extLst>
                    <a:ext uri="{9D8B030D-6E8A-4147-A177-3AD203B41FA5}">
                      <a16:colId xmlns:a16="http://schemas.microsoft.com/office/drawing/2014/main" val="2073524118"/>
                    </a:ext>
                  </a:extLst>
                </a:gridCol>
                <a:gridCol w="3126504">
                  <a:extLst>
                    <a:ext uri="{9D8B030D-6E8A-4147-A177-3AD203B41FA5}">
                      <a16:colId xmlns:a16="http://schemas.microsoft.com/office/drawing/2014/main" val="3653355215"/>
                    </a:ext>
                  </a:extLst>
                </a:gridCol>
              </a:tblGrid>
              <a:tr h="370840">
                <a:tc>
                  <a:txBody>
                    <a:bodyPr/>
                    <a:lstStyle/>
                    <a:p>
                      <a:pPr algn="l"/>
                      <a:r>
                        <a:rPr lang="de-DE" sz="1400" dirty="0"/>
                        <a:t>ERZÄHLUNG</a:t>
                      </a:r>
                    </a:p>
                  </a:txBody>
                  <a:tcPr anchor="ctr">
                    <a:lnR w="12700" cap="flat" cmpd="sng" algn="ctr">
                      <a:solidFill>
                        <a:schemeClr val="bg1"/>
                      </a:solidFill>
                      <a:prstDash val="solid"/>
                      <a:round/>
                      <a:headEnd type="none" w="med" len="med"/>
                      <a:tailEnd type="none" w="med" len="med"/>
                    </a:lnR>
                    <a:lnT w="25400" cmpd="sng">
                      <a:noFill/>
                    </a:lnT>
                    <a:lnB w="25400" cmpd="sng">
                      <a:noFill/>
                    </a:lnB>
                  </a:tcPr>
                </a:tc>
                <a:tc>
                  <a:txBody>
                    <a:bodyPr/>
                    <a:lstStyle/>
                    <a:p>
                      <a:pPr algn="l"/>
                      <a:r>
                        <a:rPr lang="de-DE" sz="1400" dirty="0"/>
                        <a:t>BEWEGUNG</a:t>
                      </a:r>
                    </a:p>
                  </a:txBody>
                  <a:tcPr anchor="ctr">
                    <a:lnL w="12700" cap="flat" cmpd="sng" algn="ctr">
                      <a:solidFill>
                        <a:schemeClr val="bg1"/>
                      </a:solidFill>
                      <a:prstDash val="solid"/>
                      <a:round/>
                      <a:headEnd type="none" w="med" len="med"/>
                      <a:tailEnd type="none" w="med" len="med"/>
                    </a:lnL>
                    <a:lnT w="25400" cmpd="sng">
                      <a:noFill/>
                    </a:lnT>
                    <a:lnB w="25400" cmpd="sng">
                      <a:noFill/>
                    </a:lnB>
                  </a:tcPr>
                </a:tc>
                <a:extLst>
                  <a:ext uri="{0D108BD9-81ED-4DB2-BD59-A6C34878D82A}">
                    <a16:rowId xmlns:a16="http://schemas.microsoft.com/office/drawing/2014/main" val="3450587122"/>
                  </a:ext>
                </a:extLst>
              </a:tr>
              <a:tr h="216000">
                <a:tc>
                  <a:txBody>
                    <a:bodyPr/>
                    <a:lstStyle/>
                    <a:p>
                      <a:r>
                        <a:rPr lang="de-DE" sz="1000" b="1" kern="1200" dirty="0">
                          <a:solidFill>
                            <a:schemeClr val="dk1"/>
                          </a:solidFill>
                          <a:effectLst/>
                          <a:latin typeface="+mj-lt"/>
                          <a:ea typeface="+mn-ea"/>
                          <a:cs typeface="+mn-cs"/>
                        </a:rPr>
                        <a:t>Refrain:</a:t>
                      </a:r>
                    </a:p>
                    <a:p>
                      <a:r>
                        <a:rPr lang="de-DE" sz="1000" kern="1200" dirty="0">
                          <a:solidFill>
                            <a:schemeClr val="dk1"/>
                          </a:solidFill>
                          <a:effectLst/>
                          <a:latin typeface="+mj-lt"/>
                          <a:ea typeface="+mn-ea"/>
                          <a:cs typeface="+mn-cs"/>
                        </a:rPr>
                        <a:t>„Gehen wir jetzt auf Löwenjagd?</a:t>
                      </a:r>
                    </a:p>
                    <a:p>
                      <a:r>
                        <a:rPr lang="de-DE" sz="1000" kern="1200" dirty="0">
                          <a:solidFill>
                            <a:schemeClr val="dk1"/>
                          </a:solidFill>
                          <a:effectLst/>
                          <a:latin typeface="+mj-lt"/>
                          <a:ea typeface="+mn-ea"/>
                          <a:cs typeface="+mn-cs"/>
                        </a:rPr>
                        <a:t>Ja, wir gehen auf Löwenjagd!</a:t>
                      </a:r>
                    </a:p>
                    <a:p>
                      <a:r>
                        <a:rPr lang="de-DE" sz="1000" kern="1200" dirty="0">
                          <a:solidFill>
                            <a:schemeClr val="dk1"/>
                          </a:solidFill>
                          <a:effectLst/>
                          <a:latin typeface="+mj-lt"/>
                          <a:ea typeface="+mn-ea"/>
                          <a:cs typeface="+mn-cs"/>
                        </a:rPr>
                        <a:t>HALT! Was ist das?  Ist das der Löwe?</a:t>
                      </a:r>
                    </a:p>
                    <a:p>
                      <a:r>
                        <a:rPr lang="de-DE" sz="1000" kern="1200" dirty="0">
                          <a:solidFill>
                            <a:schemeClr val="dk1"/>
                          </a:solidFill>
                          <a:effectLst/>
                          <a:latin typeface="+mj-lt"/>
                          <a:ea typeface="+mn-ea"/>
                          <a:cs typeface="+mn-cs"/>
                        </a:rPr>
                        <a:t>NEIIIN, das ist …“</a:t>
                      </a:r>
                      <a:r>
                        <a:rPr lang="de-DE" sz="1000" dirty="0">
                          <a:effectLst/>
                          <a:latin typeface="+mj-lt"/>
                        </a:rPr>
                        <a:t> </a:t>
                      </a:r>
                      <a:endParaRPr lang="de-DE" sz="1000" dirty="0">
                        <a:latin typeface="+mj-lt"/>
                      </a:endParaRPr>
                    </a:p>
                  </a:txBody>
                  <a:tcPr anchor="ctr">
                    <a:lnR w="12700" cap="flat" cmpd="sng" algn="ctr">
                      <a:solidFill>
                        <a:schemeClr val="bg1"/>
                      </a:solidFill>
                      <a:prstDash val="solid"/>
                      <a:round/>
                      <a:headEnd type="none" w="med" len="med"/>
                      <a:tailEnd type="none" w="med" len="med"/>
                    </a:lnR>
                    <a:lnT w="25400" cmpd="sng">
                      <a:noFill/>
                    </a:lnT>
                  </a:tcPr>
                </a:tc>
                <a:tc>
                  <a:txBody>
                    <a:bodyPr/>
                    <a:lstStyle/>
                    <a:p>
                      <a:r>
                        <a:rPr lang="de-DE" sz="1000" dirty="0">
                          <a:latin typeface="+mj-lt"/>
                        </a:rPr>
                        <a:t>Dabei stampfen, auf der Stelle gehen oder auf die Oberschenkel klatschen</a:t>
                      </a:r>
                    </a:p>
                    <a:p>
                      <a:endParaRPr lang="de-DE" sz="1000" dirty="0">
                        <a:latin typeface="+mj-lt"/>
                      </a:endParaRPr>
                    </a:p>
                    <a:p>
                      <a:endParaRPr lang="de-DE" sz="1000" dirty="0">
                        <a:latin typeface="+mj-lt"/>
                      </a:endParaRPr>
                    </a:p>
                    <a:p>
                      <a:r>
                        <a:rPr lang="de-DE" sz="1000" dirty="0">
                          <a:latin typeface="+mj-lt"/>
                        </a:rPr>
                        <a:t>Anhalten, Augen beschatten</a:t>
                      </a:r>
                    </a:p>
                  </a:txBody>
                  <a:tcPr anchor="ctr">
                    <a:lnL w="12700" cap="flat" cmpd="sng" algn="ctr">
                      <a:solidFill>
                        <a:schemeClr val="bg1"/>
                      </a:solidFill>
                      <a:prstDash val="solid"/>
                      <a:round/>
                      <a:headEnd type="none" w="med" len="med"/>
                      <a:tailEnd type="none" w="med" len="med"/>
                    </a:lnL>
                    <a:lnT w="25400" cmpd="sng">
                      <a:noFill/>
                    </a:lnT>
                  </a:tcPr>
                </a:tc>
                <a:extLst>
                  <a:ext uri="{0D108BD9-81ED-4DB2-BD59-A6C34878D82A}">
                    <a16:rowId xmlns:a16="http://schemas.microsoft.com/office/drawing/2014/main" val="3131887926"/>
                  </a:ext>
                </a:extLst>
              </a:tr>
              <a:tr h="216000">
                <a:tc>
                  <a:txBody>
                    <a:bodyPr/>
                    <a:lstStyle/>
                    <a:p>
                      <a:r>
                        <a:rPr lang="de-DE" sz="1000" dirty="0">
                          <a:latin typeface="+mj-lt"/>
                        </a:rPr>
                        <a:t>„… eine Wiese!“</a:t>
                      </a:r>
                    </a:p>
                  </a:txBody>
                  <a:tcPr anchor="ctr">
                    <a:lnR w="12700" cap="flat" cmpd="sng" algn="ctr">
                      <a:solidFill>
                        <a:schemeClr val="bg1"/>
                      </a:solidFill>
                      <a:prstDash val="solid"/>
                      <a:round/>
                      <a:headEnd type="none" w="med" len="med"/>
                      <a:tailEnd type="none" w="med" len="med"/>
                    </a:lnR>
                  </a:tcPr>
                </a:tc>
                <a:tc>
                  <a:txBody>
                    <a:bodyPr/>
                    <a:lstStyle/>
                    <a:p>
                      <a:endParaRPr lang="de-DE" sz="1000" dirty="0">
                        <a:latin typeface="+mj-lt"/>
                      </a:endParaRPr>
                    </a:p>
                  </a:txBody>
                  <a:tcPr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3930664038"/>
                  </a:ext>
                </a:extLst>
              </a:tr>
              <a:tr h="216000">
                <a:tc>
                  <a:txBody>
                    <a:bodyPr/>
                    <a:lstStyle/>
                    <a:p>
                      <a:r>
                        <a:rPr lang="de-DE" sz="1000" dirty="0">
                          <a:latin typeface="+mj-lt"/>
                        </a:rPr>
                        <a:t>„Wir kommen nicht links vorbei, wir kommen nicht rechts vorbei, wir kommen nicht drüber, wir kommen nicht drunter, wir müssen mitten hindurch!“</a:t>
                      </a:r>
                    </a:p>
                  </a:txBody>
                  <a:tcPr anchor="ctr">
                    <a:lnR w="12700" cap="flat" cmpd="sng" algn="ctr">
                      <a:solidFill>
                        <a:schemeClr val="bg1"/>
                      </a:solidFill>
                      <a:prstDash val="solid"/>
                      <a:round/>
                      <a:headEnd type="none" w="med" len="med"/>
                      <a:tailEnd type="none" w="med" len="med"/>
                    </a:lnR>
                  </a:tcPr>
                </a:tc>
                <a:tc>
                  <a:txBody>
                    <a:bodyPr/>
                    <a:lstStyle/>
                    <a:p>
                      <a:r>
                        <a:rPr lang="de-DE" sz="1000" dirty="0">
                          <a:latin typeface="+mj-lt"/>
                        </a:rPr>
                        <a:t>Mit den Händen nach links, rechts, oben, unten deuten</a:t>
                      </a:r>
                    </a:p>
                    <a:p>
                      <a:endParaRPr lang="de-DE" sz="1000" dirty="0">
                        <a:latin typeface="+mj-lt"/>
                      </a:endParaRPr>
                    </a:p>
                    <a:p>
                      <a:r>
                        <a:rPr lang="de-DE" sz="1000" dirty="0">
                          <a:latin typeface="+mj-lt"/>
                        </a:rPr>
                        <a:t>in die Mitte zeigen</a:t>
                      </a:r>
                    </a:p>
                  </a:txBody>
                  <a:tcPr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4118170716"/>
                  </a:ext>
                </a:extLst>
              </a:tr>
              <a:tr h="216000">
                <a:tc>
                  <a:txBody>
                    <a:bodyPr/>
                    <a:lstStyle/>
                    <a:p>
                      <a:r>
                        <a:rPr lang="de-DE" sz="1000" b="1" dirty="0">
                          <a:latin typeface="+mj-lt"/>
                        </a:rPr>
                        <a:t>Kommando</a:t>
                      </a:r>
                      <a:r>
                        <a:rPr lang="de-DE" sz="1000" dirty="0">
                          <a:latin typeface="+mj-lt"/>
                        </a:rPr>
                        <a:t> „Durch die Wiese“</a:t>
                      </a:r>
                    </a:p>
                  </a:txBody>
                  <a:tcPr anchor="ctr">
                    <a:lnR w="12700" cap="flat" cmpd="sng" algn="ctr">
                      <a:solidFill>
                        <a:schemeClr val="bg1"/>
                      </a:solidFill>
                      <a:prstDash val="solid"/>
                      <a:round/>
                      <a:headEnd type="none" w="med" len="med"/>
                      <a:tailEnd type="none" w="med" len="med"/>
                    </a:lnR>
                  </a:tcPr>
                </a:tc>
                <a:tc>
                  <a:txBody>
                    <a:bodyPr/>
                    <a:lstStyle/>
                    <a:p>
                      <a:r>
                        <a:rPr lang="de-DE" sz="1000" dirty="0">
                          <a:latin typeface="+mj-lt"/>
                        </a:rPr>
                        <a:t>Hände aneinander reiben, mit Blättern rascheln</a:t>
                      </a:r>
                    </a:p>
                  </a:txBody>
                  <a:tcPr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997943438"/>
                  </a:ext>
                </a:extLst>
              </a:tr>
              <a:tr h="216000">
                <a:tc>
                  <a:txBody>
                    <a:bodyPr/>
                    <a:lstStyle/>
                    <a:p>
                      <a:r>
                        <a:rPr lang="de-DE" sz="1000" dirty="0">
                          <a:latin typeface="+mj-lt"/>
                        </a:rPr>
                        <a:t>„</a:t>
                      </a:r>
                      <a:r>
                        <a:rPr lang="de-DE" sz="1000" dirty="0" err="1">
                          <a:latin typeface="+mj-lt"/>
                        </a:rPr>
                        <a:t>Puhh</a:t>
                      </a:r>
                      <a:r>
                        <a:rPr lang="de-DE" sz="1000" dirty="0">
                          <a:latin typeface="+mj-lt"/>
                        </a:rPr>
                        <a:t> geschafft!“</a:t>
                      </a:r>
                    </a:p>
                  </a:txBody>
                  <a:tcPr anchor="ctr">
                    <a:lnR w="12700" cap="flat" cmpd="sng" algn="ctr">
                      <a:solidFill>
                        <a:schemeClr val="bg1"/>
                      </a:solidFill>
                      <a:prstDash val="solid"/>
                      <a:round/>
                      <a:headEnd type="none" w="med" len="med"/>
                      <a:tailEnd type="none" w="med" len="med"/>
                    </a:lnR>
                  </a:tcPr>
                </a:tc>
                <a:tc>
                  <a:txBody>
                    <a:bodyPr/>
                    <a:lstStyle/>
                    <a:p>
                      <a:r>
                        <a:rPr lang="de-DE" sz="1000" dirty="0">
                          <a:latin typeface="+mj-lt"/>
                        </a:rPr>
                        <a:t>Schweiß von der Stirn wischen</a:t>
                      </a:r>
                    </a:p>
                  </a:txBody>
                  <a:tcPr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1404377576"/>
                  </a:ext>
                </a:extLst>
              </a:tr>
              <a:tr h="216000">
                <a:tc>
                  <a:txBody>
                    <a:bodyPr/>
                    <a:lstStyle/>
                    <a:p>
                      <a:r>
                        <a:rPr lang="de-DE" sz="1000" dirty="0">
                          <a:latin typeface="+mj-lt"/>
                        </a:rPr>
                        <a:t>Refrain wird wiederholt mit den nächsten Hindernissen.</a:t>
                      </a:r>
                    </a:p>
                  </a:txBody>
                  <a:tcPr anchor="ctr">
                    <a:lnR w="12700" cap="flat" cmpd="sng" algn="ctr">
                      <a:solidFill>
                        <a:schemeClr val="bg1"/>
                      </a:solidFill>
                      <a:prstDash val="solid"/>
                      <a:round/>
                      <a:headEnd type="none" w="med" len="med"/>
                      <a:tailEnd type="none" w="med" len="med"/>
                    </a:lnR>
                  </a:tcPr>
                </a:tc>
                <a:tc>
                  <a:txBody>
                    <a:bodyPr/>
                    <a:lstStyle/>
                    <a:p>
                      <a:r>
                        <a:rPr lang="de-DE" sz="1000" dirty="0">
                          <a:latin typeface="+mj-lt"/>
                        </a:rPr>
                        <a:t>Anschließend je nach Hindernis die passende Bewegung</a:t>
                      </a:r>
                    </a:p>
                  </a:txBody>
                  <a:tcPr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1927617569"/>
                  </a:ext>
                </a:extLst>
              </a:tr>
              <a:tr h="216000">
                <a:tc>
                  <a:txBody>
                    <a:bodyPr/>
                    <a:lstStyle/>
                    <a:p>
                      <a:r>
                        <a:rPr lang="de-DE" sz="1000" b="1" dirty="0">
                          <a:latin typeface="+mj-lt"/>
                        </a:rPr>
                        <a:t>Kommando</a:t>
                      </a:r>
                      <a:r>
                        <a:rPr lang="de-DE" sz="1000" dirty="0">
                          <a:latin typeface="+mj-lt"/>
                        </a:rPr>
                        <a:t> „Durch den Teich“</a:t>
                      </a:r>
                    </a:p>
                  </a:txBody>
                  <a:tcPr anchor="ctr">
                    <a:lnR w="12700" cap="flat" cmpd="sng" algn="ctr">
                      <a:solidFill>
                        <a:schemeClr val="bg1"/>
                      </a:solidFill>
                      <a:prstDash val="solid"/>
                      <a:round/>
                      <a:headEnd type="none" w="med" len="med"/>
                      <a:tailEnd type="none" w="med" len="med"/>
                    </a:lnR>
                  </a:tcPr>
                </a:tc>
                <a:tc>
                  <a:txBody>
                    <a:bodyPr/>
                    <a:lstStyle/>
                    <a:p>
                      <a:r>
                        <a:rPr lang="de-DE" sz="1000" dirty="0">
                          <a:latin typeface="+mj-lt"/>
                        </a:rPr>
                        <a:t>Klamotten pantomimisch ausziehen, auf den Kopf legen und schwimmen</a:t>
                      </a:r>
                    </a:p>
                  </a:txBody>
                  <a:tcPr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4167058146"/>
                  </a:ext>
                </a:extLst>
              </a:tr>
              <a:tr h="216000">
                <a:tc>
                  <a:txBody>
                    <a:bodyPr/>
                    <a:lstStyle/>
                    <a:p>
                      <a:r>
                        <a:rPr lang="de-DE" sz="1000" b="1" dirty="0">
                          <a:latin typeface="+mj-lt"/>
                        </a:rPr>
                        <a:t>Kommando</a:t>
                      </a:r>
                      <a:r>
                        <a:rPr lang="de-DE" sz="1000" dirty="0">
                          <a:latin typeface="+mj-lt"/>
                        </a:rPr>
                        <a:t> „Durch den Sumpf“</a:t>
                      </a:r>
                    </a:p>
                  </a:txBody>
                  <a:tcPr anchor="ctr">
                    <a:lnR w="12700" cap="flat" cmpd="sng" algn="ctr">
                      <a:solidFill>
                        <a:schemeClr val="bg1"/>
                      </a:solidFill>
                      <a:prstDash val="solid"/>
                      <a:round/>
                      <a:headEnd type="none" w="med" len="med"/>
                      <a:tailEnd type="none" w="med" len="med"/>
                    </a:lnR>
                  </a:tcPr>
                </a:tc>
                <a:tc>
                  <a:txBody>
                    <a:bodyPr/>
                    <a:lstStyle/>
                    <a:p>
                      <a:r>
                        <a:rPr lang="de-DE" sz="1000" dirty="0">
                          <a:latin typeface="+mj-lt"/>
                        </a:rPr>
                        <a:t>Schuhe, Socken aus, schmatzend auf der Stelle gehen, anziehen</a:t>
                      </a:r>
                    </a:p>
                  </a:txBody>
                  <a:tcPr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2236635540"/>
                  </a:ext>
                </a:extLst>
              </a:tr>
              <a:tr h="216000">
                <a:tc>
                  <a:txBody>
                    <a:bodyPr/>
                    <a:lstStyle/>
                    <a:p>
                      <a:r>
                        <a:rPr lang="de-DE" sz="1000" b="1" dirty="0">
                          <a:latin typeface="+mj-lt"/>
                        </a:rPr>
                        <a:t>Kommando</a:t>
                      </a:r>
                      <a:r>
                        <a:rPr lang="de-DE" sz="1000" dirty="0">
                          <a:latin typeface="+mj-lt"/>
                        </a:rPr>
                        <a:t> „Durch superdichtes Gras“</a:t>
                      </a:r>
                    </a:p>
                  </a:txBody>
                  <a:tcPr anchor="ctr">
                    <a:lnR w="12700" cap="flat" cmpd="sng" algn="ctr">
                      <a:solidFill>
                        <a:schemeClr val="bg1"/>
                      </a:solidFill>
                      <a:prstDash val="solid"/>
                      <a:round/>
                      <a:headEnd type="none" w="med" len="med"/>
                      <a:tailEnd type="none" w="med" len="med"/>
                    </a:lnR>
                  </a:tcPr>
                </a:tc>
                <a:tc>
                  <a:txBody>
                    <a:bodyPr/>
                    <a:lstStyle/>
                    <a:p>
                      <a:r>
                        <a:rPr lang="de-DE" sz="1000" dirty="0">
                          <a:latin typeface="+mj-lt"/>
                        </a:rPr>
                        <a:t>Wie mit einer Machete vor sich schlagend gehen</a:t>
                      </a:r>
                    </a:p>
                  </a:txBody>
                  <a:tcPr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2509038443"/>
                  </a:ext>
                </a:extLst>
              </a:tr>
              <a:tr h="216000">
                <a:tc>
                  <a:txBody>
                    <a:bodyPr/>
                    <a:lstStyle/>
                    <a:p>
                      <a:r>
                        <a:rPr lang="de-DE" sz="1000" b="1" dirty="0">
                          <a:latin typeface="+mj-lt"/>
                        </a:rPr>
                        <a:t>Kommando</a:t>
                      </a:r>
                      <a:r>
                        <a:rPr lang="de-DE" sz="1000" dirty="0">
                          <a:latin typeface="+mj-lt"/>
                        </a:rPr>
                        <a:t> „Über den Berg“</a:t>
                      </a:r>
                    </a:p>
                  </a:txBody>
                  <a:tcPr anchor="ctr">
                    <a:lnR w="12700" cap="flat" cmpd="sng" algn="ctr">
                      <a:solidFill>
                        <a:schemeClr val="bg1"/>
                      </a:solidFill>
                      <a:prstDash val="solid"/>
                      <a:round/>
                      <a:headEnd type="none" w="med" len="med"/>
                      <a:tailEnd type="none" w="med" len="med"/>
                    </a:lnR>
                  </a:tcPr>
                </a:tc>
                <a:tc>
                  <a:txBody>
                    <a:bodyPr/>
                    <a:lstStyle/>
                    <a:p>
                      <a:r>
                        <a:rPr lang="de-DE" sz="1000" dirty="0">
                          <a:latin typeface="+mj-lt"/>
                        </a:rPr>
                        <a:t>Langsam hochlaufen, Pause, schnell wieder runter</a:t>
                      </a:r>
                    </a:p>
                  </a:txBody>
                  <a:tcPr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3715947821"/>
                  </a:ext>
                </a:extLst>
              </a:tr>
              <a:tr h="216000">
                <a:tc>
                  <a:txBody>
                    <a:bodyPr/>
                    <a:lstStyle/>
                    <a:p>
                      <a:r>
                        <a:rPr lang="de-DE" sz="1000" b="1" dirty="0">
                          <a:latin typeface="+mj-lt"/>
                        </a:rPr>
                        <a:t>Kommando</a:t>
                      </a:r>
                      <a:r>
                        <a:rPr lang="de-DE" sz="1000" dirty="0">
                          <a:latin typeface="+mj-lt"/>
                        </a:rPr>
                        <a:t> „In die dunkle Höhle“</a:t>
                      </a:r>
                    </a:p>
                  </a:txBody>
                  <a:tcPr anchor="ctr">
                    <a:lnR w="12700" cap="flat" cmpd="sng" algn="ctr">
                      <a:solidFill>
                        <a:schemeClr val="bg1"/>
                      </a:solidFill>
                      <a:prstDash val="solid"/>
                      <a:round/>
                      <a:headEnd type="none" w="med" len="med"/>
                      <a:tailEnd type="none" w="med" len="med"/>
                    </a:lnR>
                  </a:tcPr>
                </a:tc>
                <a:tc>
                  <a:txBody>
                    <a:bodyPr/>
                    <a:lstStyle/>
                    <a:p>
                      <a:r>
                        <a:rPr lang="de-DE" sz="1000" dirty="0">
                          <a:latin typeface="+mj-lt"/>
                        </a:rPr>
                        <a:t>Taschenlampe an, schleichen</a:t>
                      </a:r>
                    </a:p>
                  </a:txBody>
                  <a:tcPr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2237333524"/>
                  </a:ext>
                </a:extLst>
              </a:tr>
              <a:tr h="216000">
                <a:tc>
                  <a:txBody>
                    <a:bodyPr/>
                    <a:lstStyle/>
                    <a:p>
                      <a:r>
                        <a:rPr lang="de-DE" sz="1000" b="1" dirty="0">
                          <a:latin typeface="+mj-lt"/>
                        </a:rPr>
                        <a:t>*spannend*</a:t>
                      </a:r>
                    </a:p>
                    <a:p>
                      <a:r>
                        <a:rPr lang="de-DE" sz="1000" dirty="0">
                          <a:latin typeface="+mj-lt"/>
                        </a:rPr>
                        <a:t>„Wir sehen in der dunklen Höhle, zwei funkelnde Augen,</a:t>
                      </a:r>
                    </a:p>
                    <a:p>
                      <a:r>
                        <a:rPr lang="de-DE" sz="1000" dirty="0">
                          <a:latin typeface="+mj-lt"/>
                        </a:rPr>
                        <a:t>wir fühlen ein großes Maul, spitze Zähne, eine flauschige lange Mähne.“</a:t>
                      </a:r>
                    </a:p>
                  </a:txBody>
                  <a:tcPr anchor="ctr">
                    <a:lnR w="12700" cap="flat" cmpd="sng" algn="ctr">
                      <a:solidFill>
                        <a:schemeClr val="bg1"/>
                      </a:solidFill>
                      <a:prstDash val="solid"/>
                      <a:round/>
                      <a:headEnd type="none" w="med" len="med"/>
                      <a:tailEnd type="none" w="med" len="med"/>
                    </a:lnR>
                  </a:tcPr>
                </a:tc>
                <a:tc>
                  <a:txBody>
                    <a:bodyPr/>
                    <a:lstStyle/>
                    <a:p>
                      <a:r>
                        <a:rPr lang="de-DE" sz="1000" dirty="0">
                          <a:latin typeface="+mj-lt"/>
                        </a:rPr>
                        <a:t>2 Finger zeigen</a:t>
                      </a:r>
                    </a:p>
                    <a:p>
                      <a:r>
                        <a:rPr lang="de-DE" sz="1000" dirty="0">
                          <a:latin typeface="+mj-lt"/>
                        </a:rPr>
                        <a:t>Tasten mit geschlossenen Augen</a:t>
                      </a:r>
                    </a:p>
                  </a:txBody>
                  <a:tcPr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1241714019"/>
                  </a:ext>
                </a:extLst>
              </a:tr>
              <a:tr h="216000">
                <a:tc>
                  <a:txBody>
                    <a:bodyPr/>
                    <a:lstStyle/>
                    <a:p>
                      <a:r>
                        <a:rPr lang="de-DE" sz="1000" dirty="0">
                          <a:latin typeface="+mj-lt"/>
                        </a:rPr>
                        <a:t>„AHHHHHH DER LÖWE!!“</a:t>
                      </a:r>
                    </a:p>
                  </a:txBody>
                  <a:tcPr anchor="ctr">
                    <a:lnR w="12700" cap="flat" cmpd="sng" algn="ctr">
                      <a:solidFill>
                        <a:schemeClr val="bg1"/>
                      </a:solidFill>
                      <a:prstDash val="solid"/>
                      <a:round/>
                      <a:headEnd type="none" w="med" len="med"/>
                      <a:tailEnd type="none" w="med" len="med"/>
                    </a:lnR>
                  </a:tcPr>
                </a:tc>
                <a:tc>
                  <a:txBody>
                    <a:bodyPr/>
                    <a:lstStyle/>
                    <a:p>
                      <a:r>
                        <a:rPr lang="de-DE" sz="1000" dirty="0">
                          <a:latin typeface="+mj-lt"/>
                        </a:rPr>
                        <a:t>Schreien </a:t>
                      </a:r>
                      <a:r>
                        <a:rPr lang="de-DE" sz="1000" dirty="0">
                          <a:latin typeface="+mj-lt"/>
                          <a:sym typeface="Wingdings" pitchFamily="2" charset="2"/>
                        </a:rPr>
                        <a:t></a:t>
                      </a:r>
                      <a:r>
                        <a:rPr lang="de-DE" sz="1000" dirty="0">
                          <a:latin typeface="+mj-lt"/>
                        </a:rPr>
                        <a:t>, auf den Löwen zeigen</a:t>
                      </a:r>
                    </a:p>
                  </a:txBody>
                  <a:tcPr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2532238847"/>
                  </a:ext>
                </a:extLst>
              </a:tr>
              <a:tr h="216000">
                <a:tc>
                  <a:txBody>
                    <a:bodyPr/>
                    <a:lstStyle/>
                    <a:p>
                      <a:r>
                        <a:rPr lang="de-DE" sz="1000" dirty="0">
                          <a:latin typeface="+mj-lt"/>
                        </a:rPr>
                        <a:t>„Schnell wir müssen zurück!“</a:t>
                      </a:r>
                    </a:p>
                  </a:txBody>
                  <a:tcPr anchor="ctr">
                    <a:lnR w="12700" cap="flat" cmpd="sng" algn="ctr">
                      <a:solidFill>
                        <a:schemeClr val="bg1"/>
                      </a:solidFill>
                      <a:prstDash val="solid"/>
                      <a:round/>
                      <a:headEnd type="none" w="med" len="med"/>
                      <a:tailEnd type="none" w="med" len="med"/>
                    </a:lnR>
                  </a:tcPr>
                </a:tc>
                <a:tc>
                  <a:txBody>
                    <a:bodyPr/>
                    <a:lstStyle/>
                    <a:p>
                      <a:endParaRPr lang="de-DE" sz="1000" dirty="0">
                        <a:latin typeface="+mj-lt"/>
                      </a:endParaRPr>
                    </a:p>
                  </a:txBody>
                  <a:tcPr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2630421948"/>
                  </a:ext>
                </a:extLst>
              </a:tr>
              <a:tr h="216000">
                <a:tc>
                  <a:txBody>
                    <a:bodyPr/>
                    <a:lstStyle/>
                    <a:p>
                      <a:r>
                        <a:rPr lang="de-DE" sz="1000" b="1" dirty="0">
                          <a:latin typeface="+mj-lt"/>
                        </a:rPr>
                        <a:t>Kommando</a:t>
                      </a:r>
                      <a:r>
                        <a:rPr lang="de-DE" sz="1000" dirty="0">
                          <a:latin typeface="+mj-lt"/>
                        </a:rPr>
                        <a:t> „Durch die Höhle“</a:t>
                      </a:r>
                    </a:p>
                  </a:txBody>
                  <a:tcPr anchor="ctr">
                    <a:lnR w="12700" cap="flat" cmpd="sng" algn="ctr">
                      <a:solidFill>
                        <a:schemeClr val="bg1"/>
                      </a:solidFill>
                      <a:prstDash val="solid"/>
                      <a:round/>
                      <a:headEnd type="none" w="med" len="med"/>
                      <a:tailEnd type="none" w="med" len="med"/>
                    </a:lnR>
                  </a:tcPr>
                </a:tc>
                <a:tc>
                  <a:txBody>
                    <a:bodyPr/>
                    <a:lstStyle/>
                    <a:p>
                      <a:r>
                        <a:rPr lang="de-DE" sz="1000" dirty="0">
                          <a:latin typeface="+mj-lt"/>
                        </a:rPr>
                        <a:t>Laufen auf der Stelle (hektisch)</a:t>
                      </a:r>
                    </a:p>
                  </a:txBody>
                  <a:tcPr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957245790"/>
                  </a:ext>
                </a:extLst>
              </a:tr>
              <a:tr h="216000">
                <a:tc>
                  <a:txBody>
                    <a:bodyPr/>
                    <a:lstStyle/>
                    <a:p>
                      <a:r>
                        <a:rPr lang="de-DE" sz="1000" b="1" dirty="0">
                          <a:latin typeface="+mj-lt"/>
                        </a:rPr>
                        <a:t>Kommando</a:t>
                      </a:r>
                      <a:r>
                        <a:rPr lang="de-DE" sz="1000" dirty="0">
                          <a:latin typeface="+mj-lt"/>
                        </a:rPr>
                        <a:t> „Über den Berg“</a:t>
                      </a:r>
                    </a:p>
                  </a:txBody>
                  <a:tcPr anchor="ctr">
                    <a:lnR w="12700" cap="flat" cmpd="sng" algn="ctr">
                      <a:solidFill>
                        <a:schemeClr val="bg1"/>
                      </a:solidFill>
                      <a:prstDash val="solid"/>
                      <a:round/>
                      <a:headEnd type="none" w="med" len="med"/>
                      <a:tailEnd type="none" w="med" len="med"/>
                    </a:lnR>
                  </a:tcPr>
                </a:tc>
                <a:tc>
                  <a:txBody>
                    <a:bodyPr/>
                    <a:lstStyle/>
                    <a:p>
                      <a:r>
                        <a:rPr lang="de-DE" sz="1000" dirty="0">
                          <a:latin typeface="+mj-lt"/>
                        </a:rPr>
                        <a:t>Langsam hinauf, schnell hinunter</a:t>
                      </a:r>
                    </a:p>
                  </a:txBody>
                  <a:tcPr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294656095"/>
                  </a:ext>
                </a:extLst>
              </a:tr>
              <a:tr h="216000">
                <a:tc>
                  <a:txBody>
                    <a:bodyPr/>
                    <a:lstStyle/>
                    <a:p>
                      <a:r>
                        <a:rPr lang="de-DE" sz="1000" b="1" dirty="0">
                          <a:latin typeface="+mj-lt"/>
                        </a:rPr>
                        <a:t>Kommando</a:t>
                      </a:r>
                      <a:r>
                        <a:rPr lang="de-DE" sz="1000" dirty="0">
                          <a:latin typeface="+mj-lt"/>
                        </a:rPr>
                        <a:t> „Durch superdichtes Gras“</a:t>
                      </a:r>
                    </a:p>
                  </a:txBody>
                  <a:tcPr anchor="ctr">
                    <a:lnR w="12700" cap="flat" cmpd="sng" algn="ctr">
                      <a:solidFill>
                        <a:schemeClr val="bg1"/>
                      </a:solidFill>
                      <a:prstDash val="solid"/>
                      <a:round/>
                      <a:headEnd type="none" w="med" len="med"/>
                      <a:tailEnd type="none" w="med" len="med"/>
                    </a:lnR>
                  </a:tcPr>
                </a:tc>
                <a:tc>
                  <a:txBody>
                    <a:bodyPr/>
                    <a:lstStyle/>
                    <a:p>
                      <a:r>
                        <a:rPr lang="de-DE" sz="1000" dirty="0">
                          <a:latin typeface="+mj-lt"/>
                        </a:rPr>
                        <a:t>Hin und her schlagen</a:t>
                      </a:r>
                    </a:p>
                  </a:txBody>
                  <a:tcPr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3219451308"/>
                  </a:ext>
                </a:extLst>
              </a:tr>
              <a:tr h="216000">
                <a:tc>
                  <a:txBody>
                    <a:bodyPr/>
                    <a:lstStyle/>
                    <a:p>
                      <a:r>
                        <a:rPr lang="de-DE" sz="1000" b="1" dirty="0">
                          <a:latin typeface="+mj-lt"/>
                        </a:rPr>
                        <a:t>Kommando</a:t>
                      </a:r>
                      <a:r>
                        <a:rPr lang="de-DE" sz="1000" dirty="0">
                          <a:latin typeface="+mj-lt"/>
                        </a:rPr>
                        <a:t> „Durch den Sumpf“</a:t>
                      </a:r>
                    </a:p>
                  </a:txBody>
                  <a:tcPr anchor="ctr">
                    <a:lnR w="12700" cap="flat" cmpd="sng" algn="ctr">
                      <a:solidFill>
                        <a:schemeClr val="bg1"/>
                      </a:solidFill>
                      <a:prstDash val="solid"/>
                      <a:round/>
                      <a:headEnd type="none" w="med" len="med"/>
                      <a:tailEnd type="none" w="med" len="med"/>
                    </a:lnR>
                  </a:tcPr>
                </a:tc>
                <a:tc>
                  <a:txBody>
                    <a:bodyPr/>
                    <a:lstStyle/>
                    <a:p>
                      <a:r>
                        <a:rPr lang="de-DE" sz="1000" dirty="0">
                          <a:latin typeface="+mj-lt"/>
                        </a:rPr>
                        <a:t>Socken/Schuhe aus, </a:t>
                      </a:r>
                      <a:r>
                        <a:rPr lang="de-DE" sz="1000" dirty="0" err="1">
                          <a:latin typeface="+mj-lt"/>
                        </a:rPr>
                        <a:t>Schmatzgeräusche</a:t>
                      </a:r>
                      <a:endParaRPr lang="de-DE" sz="1000" dirty="0">
                        <a:latin typeface="+mj-lt"/>
                      </a:endParaRPr>
                    </a:p>
                  </a:txBody>
                  <a:tcPr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3787686928"/>
                  </a:ext>
                </a:extLst>
              </a:tr>
              <a:tr h="216000">
                <a:tc>
                  <a:txBody>
                    <a:bodyPr/>
                    <a:lstStyle/>
                    <a:p>
                      <a:r>
                        <a:rPr lang="de-DE" sz="1000" b="1" dirty="0">
                          <a:latin typeface="+mj-lt"/>
                        </a:rPr>
                        <a:t>Kommando</a:t>
                      </a:r>
                      <a:r>
                        <a:rPr lang="de-DE" sz="1000" dirty="0">
                          <a:latin typeface="+mj-lt"/>
                        </a:rPr>
                        <a:t> „Durch den Teich“</a:t>
                      </a:r>
                    </a:p>
                  </a:txBody>
                  <a:tcPr anchor="ctr">
                    <a:lnR w="12700" cap="flat" cmpd="sng" algn="ctr">
                      <a:solidFill>
                        <a:schemeClr val="bg1"/>
                      </a:solidFill>
                      <a:prstDash val="solid"/>
                      <a:round/>
                      <a:headEnd type="none" w="med" len="med"/>
                      <a:tailEnd type="none" w="med" len="med"/>
                    </a:lnR>
                  </a:tcPr>
                </a:tc>
                <a:tc>
                  <a:txBody>
                    <a:bodyPr/>
                    <a:lstStyle/>
                    <a:p>
                      <a:r>
                        <a:rPr lang="de-DE" sz="1000" dirty="0">
                          <a:latin typeface="+mj-lt"/>
                        </a:rPr>
                        <a:t>Schwimmbewegungen</a:t>
                      </a:r>
                    </a:p>
                  </a:txBody>
                  <a:tcPr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3374918819"/>
                  </a:ext>
                </a:extLst>
              </a:tr>
              <a:tr h="216000">
                <a:tc>
                  <a:txBody>
                    <a:bodyPr/>
                    <a:lstStyle/>
                    <a:p>
                      <a:r>
                        <a:rPr lang="de-DE" sz="1000" b="1" dirty="0">
                          <a:latin typeface="+mj-lt"/>
                        </a:rPr>
                        <a:t>Kommando</a:t>
                      </a:r>
                      <a:r>
                        <a:rPr lang="de-DE" sz="1000" dirty="0">
                          <a:latin typeface="+mj-lt"/>
                        </a:rPr>
                        <a:t> „Durch die Wiese“</a:t>
                      </a:r>
                    </a:p>
                  </a:txBody>
                  <a:tcPr anchor="ctr">
                    <a:lnR w="12700" cap="flat" cmpd="sng" algn="ctr">
                      <a:solidFill>
                        <a:schemeClr val="bg1"/>
                      </a:solidFill>
                      <a:prstDash val="solid"/>
                      <a:round/>
                      <a:headEnd type="none" w="med" len="med"/>
                      <a:tailEnd type="none" w="med" len="med"/>
                    </a:lnR>
                  </a:tcPr>
                </a:tc>
                <a:tc>
                  <a:txBody>
                    <a:bodyPr/>
                    <a:lstStyle/>
                    <a:p>
                      <a:r>
                        <a:rPr lang="de-DE" sz="1000" dirty="0">
                          <a:latin typeface="+mj-lt"/>
                        </a:rPr>
                        <a:t>Mit den Händen reiben</a:t>
                      </a:r>
                    </a:p>
                  </a:txBody>
                  <a:tcPr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2012976941"/>
                  </a:ext>
                </a:extLst>
              </a:tr>
              <a:tr h="216000">
                <a:tc>
                  <a:txBody>
                    <a:bodyPr/>
                    <a:lstStyle/>
                    <a:p>
                      <a:r>
                        <a:rPr lang="de-DE" sz="1000" dirty="0">
                          <a:latin typeface="+mj-lt"/>
                        </a:rPr>
                        <a:t>„Wir erreichen unser Haus und gehen hinein.“</a:t>
                      </a:r>
                    </a:p>
                    <a:p>
                      <a:r>
                        <a:rPr lang="de-DE" sz="1000" dirty="0">
                          <a:latin typeface="+mj-lt"/>
                        </a:rPr>
                        <a:t>„</a:t>
                      </a:r>
                      <a:r>
                        <a:rPr lang="de-DE" sz="1000" dirty="0" err="1">
                          <a:latin typeface="+mj-lt"/>
                        </a:rPr>
                        <a:t>Puuuhhh</a:t>
                      </a:r>
                      <a:r>
                        <a:rPr lang="de-DE" sz="1000" dirty="0">
                          <a:latin typeface="+mj-lt"/>
                        </a:rPr>
                        <a:t> geschafft! Fast hätten wir einen Löwen gefangen.“</a:t>
                      </a:r>
                    </a:p>
                  </a:txBody>
                  <a:tcPr anchor="ctr">
                    <a:lnR w="12700" cap="flat" cmpd="sng" algn="ctr">
                      <a:solidFill>
                        <a:schemeClr val="bg1"/>
                      </a:solidFill>
                      <a:prstDash val="solid"/>
                      <a:round/>
                      <a:headEnd type="none" w="med" len="med"/>
                      <a:tailEnd type="none" w="med" len="med"/>
                    </a:lnR>
                    <a:lnB w="25400" cmpd="sng">
                      <a:noFill/>
                    </a:lnB>
                  </a:tcPr>
                </a:tc>
                <a:tc>
                  <a:txBody>
                    <a:bodyPr/>
                    <a:lstStyle/>
                    <a:p>
                      <a:r>
                        <a:rPr lang="de-DE" sz="1000" dirty="0">
                          <a:latin typeface="+mj-lt"/>
                        </a:rPr>
                        <a:t>Tür auf-/zumachen und hinsetzen</a:t>
                      </a:r>
                    </a:p>
                  </a:txBody>
                  <a:tcPr anchor="ctr">
                    <a:lnL w="12700" cap="flat" cmpd="sng" algn="ctr">
                      <a:solidFill>
                        <a:schemeClr val="bg1"/>
                      </a:solidFill>
                      <a:prstDash val="solid"/>
                      <a:round/>
                      <a:headEnd type="none" w="med" len="med"/>
                      <a:tailEnd type="none" w="med" len="med"/>
                    </a:lnL>
                    <a:lnB w="25400" cmpd="sng">
                      <a:noFill/>
                    </a:lnB>
                  </a:tcPr>
                </a:tc>
                <a:extLst>
                  <a:ext uri="{0D108BD9-81ED-4DB2-BD59-A6C34878D82A}">
                    <a16:rowId xmlns:a16="http://schemas.microsoft.com/office/drawing/2014/main" val="4062202986"/>
                  </a:ext>
                </a:extLst>
              </a:tr>
            </a:tbl>
          </a:graphicData>
        </a:graphic>
      </p:graphicFrame>
      <p:pic>
        <p:nvPicPr>
          <p:cNvPr id="11" name="Grafik 10">
            <a:extLst>
              <a:ext uri="{FF2B5EF4-FFF2-40B4-BE49-F238E27FC236}">
                <a16:creationId xmlns:a16="http://schemas.microsoft.com/office/drawing/2014/main" id="{1BAA2933-0BDC-DC89-75FB-0B9CE757F039}"/>
              </a:ext>
            </a:extLst>
          </p:cNvPr>
          <p:cNvPicPr>
            <a:picLocks noChangeAspect="1"/>
          </p:cNvPicPr>
          <p:nvPr/>
        </p:nvPicPr>
        <p:blipFill rotWithShape="1">
          <a:blip r:embed="rId3"/>
          <a:srcRect l="14365" t="29318" r="16696" b="16258"/>
          <a:stretch/>
        </p:blipFill>
        <p:spPr>
          <a:xfrm>
            <a:off x="4079786" y="226612"/>
            <a:ext cx="1719532" cy="1357487"/>
          </a:xfrm>
          <a:prstGeom prst="rect">
            <a:avLst/>
          </a:prstGeom>
        </p:spPr>
      </p:pic>
    </p:spTree>
    <p:extLst>
      <p:ext uri="{BB962C8B-B14F-4D97-AF65-F5344CB8AC3E}">
        <p14:creationId xmlns:p14="http://schemas.microsoft.com/office/powerpoint/2010/main" val="1594170572"/>
      </p:ext>
    </p:extLst>
  </p:cSld>
  <p:clrMapOvr>
    <a:masterClrMapping/>
  </p:clrMapOvr>
</p:sld>
</file>

<file path=ppt/theme/theme1.xml><?xml version="1.0" encoding="utf-8"?>
<a:theme xmlns:a="http://schemas.openxmlformats.org/drawingml/2006/main" name="0_Titelfolien">
  <a:themeElements>
    <a:clrScheme name="Office-Design">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Design">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Design">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wrap="square">
        <a:spAutoFit/>
      </a:bodyPr>
      <a:lstStyle>
        <a:defPPr algn="just">
          <a:lnSpc>
            <a:spcPts val="1200"/>
          </a:lnSpc>
          <a:spcAft>
            <a:spcPts val="600"/>
          </a:spcAft>
          <a:tabLst>
            <a:tab pos="2070735" algn="l"/>
          </a:tabLst>
          <a:defRPr dirty="0">
            <a:solidFill>
              <a:srgbClr val="00000A"/>
            </a:solidFill>
            <a:ea typeface="Calibri" charset="0"/>
            <a:cs typeface="Calibri" charset="0"/>
          </a:defRPr>
        </a:defPPr>
      </a:lst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1792</Words>
  <Application>Microsoft Macintosh PowerPoint</Application>
  <PresentationFormat>A4-Papier (210 x 297 mm)</PresentationFormat>
  <Paragraphs>170</Paragraphs>
  <Slides>8</Slides>
  <Notes>2</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8</vt:i4>
      </vt:variant>
    </vt:vector>
  </HeadingPairs>
  <TitlesOfParts>
    <vt:vector size="12" baseType="lpstr">
      <vt:lpstr>Arial</vt:lpstr>
      <vt:lpstr>Calibri</vt:lpstr>
      <vt:lpstr>Calibri Regular</vt:lpstr>
      <vt:lpstr>0_Titelfolien</vt:lpstr>
      <vt:lpstr>PowerPoint-Präsentation</vt:lpstr>
      <vt:lpstr>PowerPoint-Präsentation</vt:lpstr>
      <vt:lpstr>PFERDERENNEN EINSTIEG UND BEGRÜßUNG DER PFERDE</vt:lpstr>
      <vt:lpstr>PFERDERENNEN DEN PARCOURS KENNENLERNEN</vt:lpstr>
      <vt:lpstr>PFERDERENNEN DAS RENNEN</vt:lpstr>
      <vt:lpstr>ELEFANTENWASCHEN SEITE 1</vt:lpstr>
      <vt:lpstr>ELEFANTENWASCHEN SEITE 2</vt:lpstr>
      <vt:lpstr>LÖWENJAGD</vt:lpstr>
    </vt:vector>
  </TitlesOfParts>
  <Manager>wimasu.de</Manager>
  <Company>WIMASU GmbH</Company>
  <LinksUpToDate>false</LinksUpToDate>
  <SharedDoc>false</SharedDoc>
  <HyperlinkBase>https://wimasu.de/bewegungsgeschichten- fuer-sportlehrkraefte/</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Klassiker der Bewegungsgeschichten by WIMASU</dc:title>
  <dc:subject>Bewegungsgeschichten, Kinderturnen, Sportunterricht</dc:subject>
  <dc:creator>Verlemann, Walther</dc:creator>
  <cp:keywords>Bewegungsgeschichten, Kinderturnen, Sportunterricht</cp:keywords>
  <dc:description>© WIMASU GmbH 2022
Alle Rechte vorbehalten. Alle Nachdrucke und digitale Weitergabe nur mit  ausdrücklicher schriftlicher Genehmigung.  </dc:description>
  <cp:lastModifiedBy>Nao M</cp:lastModifiedBy>
  <cp:revision>464</cp:revision>
  <cp:lastPrinted>2022-06-02T15:10:49Z</cp:lastPrinted>
  <dcterms:created xsi:type="dcterms:W3CDTF">2020-05-26T08:39:00Z</dcterms:created>
  <dcterms:modified xsi:type="dcterms:W3CDTF">2022-06-02T16:10:03Z</dcterms:modified>
  <cp:category>Bewegungsgeschichten, Kinderturnen, Sportunterricht</cp:category>
</cp:coreProperties>
</file>