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447" r:id="rId2"/>
    <p:sldId id="442" r:id="rId3"/>
    <p:sldId id="444" r:id="rId4"/>
    <p:sldId id="445" r:id="rId5"/>
    <p:sldId id="443" r:id="rId6"/>
    <p:sldId id="446" r:id="rId7"/>
    <p:sldId id="318" r:id="rId8"/>
    <p:sldId id="448" r:id="rId9"/>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ection>
        <p14:section name="Blankos" id="{462A55F3-E87C-9F4A-9F67-1CB5A1297E90}">
          <p14:sldIdLst>
            <p14:sldId id="447"/>
            <p14:sldId id="442"/>
            <p14:sldId id="444"/>
            <p14:sldId id="445"/>
            <p14:sldId id="443"/>
            <p14:sldId id="446"/>
            <p14:sldId id="318"/>
            <p14:sldId id="448"/>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E9B"/>
    <a:srgbClr val="4E9BB0"/>
    <a:srgbClr val="4ECDC4"/>
    <a:srgbClr val="FBF4A6"/>
    <a:srgbClr val="F3D23A"/>
    <a:srgbClr val="FF827E"/>
    <a:srgbClr val="EE6A6C"/>
    <a:srgbClr val="215682"/>
    <a:srgbClr val="6FDAF5"/>
    <a:srgbClr val="D4B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51"/>
    <p:restoredTop sz="94942"/>
  </p:normalViewPr>
  <p:slideViewPr>
    <p:cSldViewPr snapToGrid="0" snapToObjects="1" showGuides="1">
      <p:cViewPr varScale="1">
        <p:scale>
          <a:sx n="96" d="100"/>
          <a:sy n="96" d="100"/>
        </p:scale>
        <p:origin x="2528" y="176"/>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notesViewPr>
    <p:cSldViewPr snapToGrid="0" snapToObjects="1">
      <p:cViewPr varScale="1">
        <p:scale>
          <a:sx n="219" d="100"/>
          <a:sy n="219" d="100"/>
        </p:scale>
        <p:origin x="168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24.02.21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24.02.21</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941FCF5-8410-D247-828D-C5BE1D657C3F}"/>
              </a:ext>
            </a:extLst>
          </p:cNvPr>
          <p:cNvSpPr txBox="1"/>
          <p:nvPr userDrawn="1"/>
        </p:nvSpPr>
        <p:spPr>
          <a:xfrm>
            <a:off x="2044439" y="9235485"/>
            <a:ext cx="2769123" cy="461665"/>
          </a:xfrm>
          <a:prstGeom prst="rect">
            <a:avLst/>
          </a:prstGeom>
          <a:noFill/>
        </p:spPr>
        <p:txBody>
          <a:bodyPr wrap="square" rtlCol="0">
            <a:spAutoFit/>
          </a:bodyPr>
          <a:lstStyle/>
          <a:p>
            <a:pPr algn="ctr"/>
            <a:r>
              <a:rPr lang="de-DE" sz="1200" b="1"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Illustrationen: </a:t>
            </a:r>
            <a:r>
              <a:rPr lang="de-DE" sz="1200"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Matsuyama, </a:t>
            </a:r>
            <a:r>
              <a:rPr lang="de-DE" sz="1200" dirty="0" err="1">
                <a:solidFill>
                  <a:schemeClr val="tx1">
                    <a:lumMod val="85000"/>
                    <a:lumOff val="15000"/>
                  </a:schemeClr>
                </a:solidFill>
                <a:latin typeface="Calibri" panose="020F0502020204030204" pitchFamily="34" charset="0"/>
                <a:ea typeface="Calibri Regular" charset="0"/>
                <a:cs typeface="Calibri" panose="020F0502020204030204" pitchFamily="34" charset="0"/>
              </a:rPr>
              <a:t>Nao</a:t>
            </a:r>
            <a:endParaRPr lang="de-DE" sz="1200" dirty="0">
              <a:solidFill>
                <a:schemeClr val="tx1">
                  <a:lumMod val="85000"/>
                  <a:lumOff val="15000"/>
                </a:schemeClr>
              </a:solidFill>
              <a:latin typeface="Calibri" panose="020F0502020204030204" pitchFamily="34" charset="0"/>
              <a:ea typeface="Calibri Regular"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Idee: </a:t>
            </a:r>
            <a:r>
              <a:rPr lang="de-DE" sz="1200"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Dreiling, Nick</a:t>
            </a:r>
          </a:p>
        </p:txBody>
      </p:sp>
      <p:sp>
        <p:nvSpPr>
          <p:cNvPr id="4" name="Titel 4">
            <a:extLst>
              <a:ext uri="{FF2B5EF4-FFF2-40B4-BE49-F238E27FC236}">
                <a16:creationId xmlns:a16="http://schemas.microsoft.com/office/drawing/2014/main" id="{7FAE3097-4F2B-964B-96DC-73ADF24A9BBE}"/>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3200" b="1" dirty="0">
                <a:solidFill>
                  <a:srgbClr val="EE6A6C"/>
                </a:solidFill>
                <a:latin typeface="Calibri" panose="020F0502020204030204" pitchFamily="34" charset="0"/>
                <a:ea typeface="Malgun Gothic" charset="-127"/>
                <a:cs typeface="Calibri" panose="020F0502020204030204" pitchFamily="34" charset="0"/>
              </a:rPr>
              <a:t>TITEL</a:t>
            </a:r>
            <a:endParaRPr lang="de-DE" sz="3200" b="1" dirty="0">
              <a:solidFill>
                <a:srgbClr val="EE6A6C"/>
              </a:solidFill>
              <a:latin typeface="Calibri" panose="020F0502020204030204"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pressum">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139C891-AD51-E340-9DEB-2E60618FCF10}"/>
              </a:ext>
            </a:extLst>
          </p:cNvPr>
          <p:cNvSpPr txBox="1"/>
          <p:nvPr userDrawn="1"/>
        </p:nvSpPr>
        <p:spPr>
          <a:xfrm>
            <a:off x="1257300" y="5344516"/>
            <a:ext cx="4483099" cy="4001095"/>
          </a:xfrm>
          <a:prstGeom prst="rect">
            <a:avLst/>
          </a:prstGeom>
          <a:noFill/>
        </p:spPr>
        <p:txBody>
          <a:bodyPr wrap="square" rtlCol="0">
            <a:spAutoFit/>
          </a:bodyPr>
          <a:lstStyle/>
          <a:p>
            <a:pPr algn="ctr"/>
            <a:r>
              <a:rPr lang="de-DE" sz="1400" b="1" dirty="0">
                <a:solidFill>
                  <a:srgbClr val="FF827E"/>
                </a:solidFill>
                <a:latin typeface="Calibri" panose="020F0502020204030204" pitchFamily="34" charset="0"/>
                <a:ea typeface="Calibri Regular" charset="0"/>
                <a:cs typeface="Calibri" panose="020F0502020204030204" pitchFamily="34" charset="0"/>
              </a:rPr>
              <a:t>IMPRESSUM</a:t>
            </a:r>
          </a:p>
          <a:p>
            <a:pPr algn="ct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2021</a:t>
            </a:r>
          </a:p>
          <a:p>
            <a:pPr algn="ct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ct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2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2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plank</a:t>
            </a: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-zum-beat</a:t>
            </a:r>
            <a:endParaRPr lang="de-DE" sz="1200" dirty="0">
              <a:solidFill>
                <a:srgbClr val="FF0000"/>
              </a:solidFill>
              <a:highlight>
                <a:srgbClr val="FFFF00"/>
              </a:highlight>
              <a:latin typeface="Calibri" panose="020F0502020204030204" pitchFamily="34" charset="0"/>
              <a:ea typeface="Calibri Regular" charset="0"/>
              <a:cs typeface="Calibri" panose="020F0502020204030204" pitchFamily="34" charset="0"/>
            </a:endParaRPr>
          </a:p>
          <a:p>
            <a:pPr marL="228600" indent="-228600" algn="ctr">
              <a:buAutoNum type="arabicPeriod"/>
            </a:pP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Version</a:t>
            </a:r>
          </a:p>
          <a:p>
            <a:pPr marL="228600" indent="-228600" algn="ctr">
              <a:buAutoNum type="arabicPeriod"/>
            </a:pPr>
            <a:endPar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marL="0" indent="0" algn="ctr">
              <a:buNone/>
            </a:pP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Nach einer Idee von Nick Dreiling – Vielen Dank!</a:t>
            </a:r>
          </a:p>
          <a:p>
            <a:pPr marL="0" indent="0" algn="ctr">
              <a:buNone/>
            </a:pPr>
            <a:r>
              <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Danke an @</a:t>
            </a:r>
            <a:r>
              <a:rPr lang="de-DE" sz="12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monquotidienhealty</a:t>
            </a:r>
            <a:endParaRPr lang="de-DE" sz="12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ctr"/>
            <a:r>
              <a:rPr lang="de-DE" sz="12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Calibri" panose="020F0502020204030204" pitchFamily="34" charset="0"/>
                <a:ea typeface="Calibri Regular" charset="0"/>
                <a:cs typeface="Calibri" panose="020F0502020204030204" pitchFamily="34" charset="0"/>
              </a:rPr>
              <a:t>Dreiling, N., Walther, </a:t>
            </a:r>
            <a:r>
              <a:rPr lang="de-DE" sz="1200" b="0" dirty="0" err="1">
                <a:solidFill>
                  <a:schemeClr val="tx1"/>
                </a:solidFill>
                <a:latin typeface="Calibri" panose="020F0502020204030204" pitchFamily="34" charset="0"/>
                <a:ea typeface="Calibri Regular" charset="0"/>
                <a:cs typeface="Calibri" panose="020F0502020204030204" pitchFamily="34" charset="0"/>
              </a:rPr>
              <a:t>Ch</a:t>
            </a:r>
            <a:r>
              <a:rPr lang="de-DE" sz="1200" b="0" dirty="0">
                <a:solidFill>
                  <a:schemeClr val="tx1"/>
                </a:solidFill>
                <a:latin typeface="Calibri" panose="020F0502020204030204" pitchFamily="34" charset="0"/>
                <a:ea typeface="Calibri Regular" charset="0"/>
                <a:cs typeface="Calibri" panose="020F0502020204030204" pitchFamily="34" charset="0"/>
              </a:rPr>
              <a:t>. &amp; J. Veit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Plank </a:t>
            </a:r>
            <a:r>
              <a:rPr lang="de-DE" sz="12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the</a:t>
            </a:r>
            <a:r>
              <a:rPr lang="de-DE" sz="12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Beat. Material. Eingeschränkter Zugriff am DATUM unter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2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2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2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plank</a:t>
            </a:r>
            <a:r>
              <a:rPr lang="de-DE" sz="12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-zum-beat/</a:t>
            </a:r>
            <a:endParaRPr lang="de-DE" sz="12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p:txBody>
      </p:sp>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Plank!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FF7585D6-88DA-1047-AC2C-39466D4809A7}"/>
              </a:ext>
            </a:extLst>
          </p:cNvPr>
          <p:cNvSpPr/>
          <p:nvPr userDrawn="1"/>
        </p:nvSpPr>
        <p:spPr>
          <a:xfrm>
            <a:off x="1422400" y="7428123"/>
            <a:ext cx="47561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Autoren:	 </a:t>
            </a:r>
            <a:r>
              <a:rPr lang="de-DE" sz="1200" b="0"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Dreiling, Nick (DRN!), Walther, Christoph; Veit, Janes</a:t>
            </a:r>
          </a:p>
          <a:p>
            <a:pPr algn="l"/>
            <a:r>
              <a:rPr lang="de-DE" sz="1200" b="1"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Illustrationen:	</a:t>
            </a:r>
            <a:r>
              <a:rPr lang="de-DE" sz="1200" dirty="0">
                <a:solidFill>
                  <a:schemeClr val="tx1">
                    <a:lumMod val="85000"/>
                    <a:lumOff val="15000"/>
                  </a:schemeClr>
                </a:solidFill>
                <a:latin typeface="Calibri" panose="020F0502020204030204" pitchFamily="34" charset="0"/>
                <a:ea typeface="Calibri Regular" charset="0"/>
                <a:cs typeface="Calibri" panose="020F0502020204030204" pitchFamily="34" charset="0"/>
              </a:rPr>
              <a:t> Matsuyama, </a:t>
            </a:r>
            <a:r>
              <a:rPr lang="de-DE" sz="1200" dirty="0" err="1">
                <a:solidFill>
                  <a:schemeClr val="tx1">
                    <a:lumMod val="85000"/>
                    <a:lumOff val="15000"/>
                  </a:schemeClr>
                </a:solidFill>
                <a:latin typeface="Calibri" panose="020F0502020204030204" pitchFamily="34" charset="0"/>
                <a:ea typeface="Calibri Regular" charset="0"/>
                <a:cs typeface="Calibri" panose="020F0502020204030204" pitchFamily="34" charset="0"/>
              </a:rPr>
              <a:t>Nao</a:t>
            </a:r>
            <a:endParaRPr lang="de-DE" sz="1200" dirty="0">
              <a:solidFill>
                <a:schemeClr val="tx1">
                  <a:lumMod val="85000"/>
                  <a:lumOff val="15000"/>
                </a:schemeClr>
              </a:solidFill>
              <a:latin typeface="Calibri" panose="020F0502020204030204" pitchFamily="34" charset="0"/>
              <a:ea typeface="Calibri Regular" charset="0"/>
              <a:cs typeface="Calibri" panose="020F0502020204030204" pitchFamily="34" charset="0"/>
            </a:endParaRPr>
          </a:p>
        </p:txBody>
      </p:sp>
      <p:pic>
        <p:nvPicPr>
          <p:cNvPr id="6" name="Grafik 5">
            <a:extLst>
              <a:ext uri="{FF2B5EF4-FFF2-40B4-BE49-F238E27FC236}">
                <a16:creationId xmlns:a16="http://schemas.microsoft.com/office/drawing/2014/main" id="{9E08532A-2302-C64A-BACB-8704E31E1D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1464672"/>
            <a:ext cx="6858000" cy="3619500"/>
          </a:xfrm>
          <a:prstGeom prst="roundRect">
            <a:avLst>
              <a:gd name="adj" fmla="val 8594"/>
            </a:avLst>
          </a:prstGeom>
          <a:solidFill>
            <a:srgbClr val="FFFFFF">
              <a:shade val="85000"/>
            </a:srgbClr>
          </a:solidFill>
          <a:ln>
            <a:noFill/>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Textfeld 6">
            <a:extLst>
              <a:ext uri="{FF2B5EF4-FFF2-40B4-BE49-F238E27FC236}">
                <a16:creationId xmlns:a16="http://schemas.microsoft.com/office/drawing/2014/main" id="{C7F59067-40C0-2740-9E44-1D7D1E6B252D}"/>
              </a:ext>
            </a:extLst>
          </p:cNvPr>
          <p:cNvSpPr txBox="1"/>
          <p:nvPr userDrawn="1"/>
        </p:nvSpPr>
        <p:spPr>
          <a:xfrm>
            <a:off x="3054203" y="9646846"/>
            <a:ext cx="724877" cy="200055"/>
          </a:xfrm>
          <a:prstGeom prst="rect">
            <a:avLst/>
          </a:prstGeom>
          <a:noFill/>
        </p:spPr>
        <p:txBody>
          <a:bodyPr wrap="none" rtlCol="0">
            <a:spAutoFit/>
          </a:bodyPr>
          <a:lstStyle/>
          <a:p>
            <a:pPr algn="r"/>
            <a:r>
              <a:rPr lang="de-DE" sz="700" dirty="0"/>
              <a:t>© WIMASU.de</a:t>
            </a:r>
          </a:p>
        </p:txBody>
      </p:sp>
      <p:pic>
        <p:nvPicPr>
          <p:cNvPr id="4" name="Grafik 3">
            <a:extLst>
              <a:ext uri="{FF2B5EF4-FFF2-40B4-BE49-F238E27FC236}">
                <a16:creationId xmlns:a16="http://schemas.microsoft.com/office/drawing/2014/main" id="{B44316CE-50B7-0D4F-9104-2404A27256FA}"/>
              </a:ext>
            </a:extLst>
          </p:cNvPr>
          <p:cNvPicPr>
            <a:picLocks noChangeAspect="1"/>
          </p:cNvPicPr>
          <p:nvPr userDrawn="1"/>
        </p:nvPicPr>
        <p:blipFill>
          <a:blip r:embed="rId2"/>
          <a:stretch>
            <a:fillRect/>
          </a:stretch>
        </p:blipFill>
        <p:spPr>
          <a:xfrm>
            <a:off x="-60501" y="0"/>
            <a:ext cx="7003102" cy="9906000"/>
          </a:xfrm>
          <a:prstGeom prst="rect">
            <a:avLst/>
          </a:prstGeom>
        </p:spPr>
      </p:pic>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2" name="Textfeld 6">
            <a:extLst>
              <a:ext uri="{FF2B5EF4-FFF2-40B4-BE49-F238E27FC236}">
                <a16:creationId xmlns:a16="http://schemas.microsoft.com/office/drawing/2014/main" id="{C7F59067-40C0-2740-9E44-1D7D1E6B252D}"/>
              </a:ext>
            </a:extLst>
          </p:cNvPr>
          <p:cNvSpPr txBox="1"/>
          <p:nvPr userDrawn="1"/>
        </p:nvSpPr>
        <p:spPr>
          <a:xfrm>
            <a:off x="3054203" y="9646846"/>
            <a:ext cx="724877" cy="200055"/>
          </a:xfrm>
          <a:prstGeom prst="rect">
            <a:avLst/>
          </a:prstGeom>
          <a:noFill/>
        </p:spPr>
        <p:txBody>
          <a:bodyPr wrap="none" rtlCol="0">
            <a:spAutoFit/>
          </a:bodyPr>
          <a:lstStyle/>
          <a:p>
            <a:pPr algn="r"/>
            <a:r>
              <a:rPr lang="de-DE" sz="700" dirty="0"/>
              <a:t>© WIMASU.de</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Tree>
    <p:extLst>
      <p:ext uri="{BB962C8B-B14F-4D97-AF65-F5344CB8AC3E}">
        <p14:creationId xmlns:p14="http://schemas.microsoft.com/office/powerpoint/2010/main" val="1658834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pic>
        <p:nvPicPr>
          <p:cNvPr id="15" name="Bild 8">
            <a:extLst>
              <a:ext uri="{FF2B5EF4-FFF2-40B4-BE49-F238E27FC236}">
                <a16:creationId xmlns:a16="http://schemas.microsoft.com/office/drawing/2014/main" id="{FB5F9F58-361C-C541-936B-4B289737DD3B}"/>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5772150" y="370173"/>
            <a:ext cx="542925" cy="641923"/>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svg"/><Relationship Id="rId3" Type="http://schemas.openxmlformats.org/officeDocument/2006/relationships/hyperlink" Target="https://youtu.be/IzD9XyM-YyU?t=88" TargetMode="Externa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hyperlink" Target="https://www.instagram.com/reel/CJrAjKUFeVK/?igshid=1n01iokunsa9a" TargetMode="Externa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hyperlink" Target="https://www.instagram.com/p/CK3xT2wnHwP/" TargetMode="External"/><Relationship Id="rId4" Type="http://schemas.openxmlformats.org/officeDocument/2006/relationships/image" Target="../media/image6.png"/><Relationship Id="rId9" Type="http://schemas.openxmlformats.org/officeDocument/2006/relationships/hyperlink" Target="https://www.instagram.com/reel/CJrAjKUFeVK/?igshid=1n01iokunsa9a&#16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95846-DDE0-D14A-AEE9-34595F235C84}"/>
              </a:ext>
            </a:extLst>
          </p:cNvPr>
          <p:cNvSpPr>
            <a:spLocks noGrp="1"/>
          </p:cNvSpPr>
          <p:nvPr>
            <p:ph type="title"/>
          </p:nvPr>
        </p:nvSpPr>
        <p:spPr>
          <a:xfrm>
            <a:off x="313589" y="951745"/>
            <a:ext cx="4728378" cy="954941"/>
          </a:xfrm>
        </p:spPr>
        <p:txBody>
          <a:bodyPr/>
          <a:lstStyle/>
          <a:p>
            <a:r>
              <a:rPr lang="de-DE" sz="3600" dirty="0"/>
              <a:t>„PLANK ZUM BEAT“</a:t>
            </a:r>
          </a:p>
        </p:txBody>
      </p:sp>
      <p:sp>
        <p:nvSpPr>
          <p:cNvPr id="3" name="Titel 4">
            <a:extLst>
              <a:ext uri="{FF2B5EF4-FFF2-40B4-BE49-F238E27FC236}">
                <a16:creationId xmlns:a16="http://schemas.microsoft.com/office/drawing/2014/main" id="{17E40B8D-25D5-B54C-AFD8-4C07F7D4B0F5}"/>
              </a:ext>
            </a:extLst>
          </p:cNvPr>
          <p:cNvSpPr txBox="1">
            <a:spLocks/>
          </p:cNvSpPr>
          <p:nvPr/>
        </p:nvSpPr>
        <p:spPr>
          <a:xfrm>
            <a:off x="313589" y="612134"/>
            <a:ext cx="5666720"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UV: Eine Fitnessherausforderung probieren, gestalten und beurteilen</a:t>
            </a:r>
          </a:p>
        </p:txBody>
      </p:sp>
      <p:sp>
        <p:nvSpPr>
          <p:cNvPr id="12" name="Abgerundetes Rechteck 11">
            <a:extLst>
              <a:ext uri="{FF2B5EF4-FFF2-40B4-BE49-F238E27FC236}">
                <a16:creationId xmlns:a16="http://schemas.microsoft.com/office/drawing/2014/main" id="{35303488-65B3-E242-9308-DA6E423A6BAD}"/>
              </a:ext>
            </a:extLst>
          </p:cNvPr>
          <p:cNvSpPr/>
          <p:nvPr/>
        </p:nvSpPr>
        <p:spPr>
          <a:xfrm>
            <a:off x="48490" y="3142428"/>
            <a:ext cx="1512199" cy="1260166"/>
          </a:xfrm>
          <a:prstGeom prst="roundRect">
            <a:avLst/>
          </a:prstGeom>
          <a:solidFill>
            <a:srgbClr val="37ADA8"/>
          </a:solidFill>
          <a:ln>
            <a:solidFill>
              <a:srgbClr val="37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a:t>#1 </a:t>
            </a:r>
          </a:p>
          <a:p>
            <a:pPr lvl="0" algn="ctr"/>
            <a:r>
              <a:rPr lang="de-DE" dirty="0"/>
              <a:t>Plank-</a:t>
            </a:r>
            <a:r>
              <a:rPr lang="de-DE" dirty="0" err="1"/>
              <a:t>challenge</a:t>
            </a:r>
            <a:endParaRPr lang="de-DE" dirty="0"/>
          </a:p>
        </p:txBody>
      </p:sp>
      <p:sp>
        <p:nvSpPr>
          <p:cNvPr id="13" name="Abgerundetes Rechteck 12">
            <a:extLst>
              <a:ext uri="{FF2B5EF4-FFF2-40B4-BE49-F238E27FC236}">
                <a16:creationId xmlns:a16="http://schemas.microsoft.com/office/drawing/2014/main" id="{4D86231F-F003-F84C-96A1-87C60B2602D4}"/>
              </a:ext>
            </a:extLst>
          </p:cNvPr>
          <p:cNvSpPr/>
          <p:nvPr/>
        </p:nvSpPr>
        <p:spPr>
          <a:xfrm>
            <a:off x="1772696" y="3149681"/>
            <a:ext cx="1512199" cy="1260166"/>
          </a:xfrm>
          <a:prstGeom prst="roundRect">
            <a:avLst/>
          </a:prstGeom>
          <a:solidFill>
            <a:srgbClr val="37ADA8"/>
          </a:solidFill>
          <a:ln>
            <a:solidFill>
              <a:srgbClr val="37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a:t>#2 </a:t>
            </a:r>
          </a:p>
          <a:p>
            <a:pPr lvl="0" algn="ctr"/>
            <a:r>
              <a:rPr lang="de-DE" dirty="0"/>
              <a:t>Challenge</a:t>
            </a:r>
            <a:br>
              <a:rPr lang="de-DE" dirty="0"/>
            </a:br>
            <a:r>
              <a:rPr lang="de-DE" dirty="0"/>
              <a:t>nachmachen</a:t>
            </a:r>
          </a:p>
        </p:txBody>
      </p:sp>
      <p:sp>
        <p:nvSpPr>
          <p:cNvPr id="14" name="Abgerundetes Rechteck 13">
            <a:extLst>
              <a:ext uri="{FF2B5EF4-FFF2-40B4-BE49-F238E27FC236}">
                <a16:creationId xmlns:a16="http://schemas.microsoft.com/office/drawing/2014/main" id="{4BE1285E-A057-8F4D-A9FF-608081FB4265}"/>
              </a:ext>
            </a:extLst>
          </p:cNvPr>
          <p:cNvSpPr/>
          <p:nvPr/>
        </p:nvSpPr>
        <p:spPr>
          <a:xfrm>
            <a:off x="3496902" y="3165441"/>
            <a:ext cx="1512199" cy="1260166"/>
          </a:xfrm>
          <a:prstGeom prst="roundRect">
            <a:avLst/>
          </a:prstGeom>
          <a:solidFill>
            <a:srgbClr val="37ADA8"/>
          </a:solidFill>
          <a:ln>
            <a:solidFill>
              <a:srgbClr val="37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a:p>
            <a:pPr algn="ctr"/>
            <a:r>
              <a:rPr lang="de-DE" b="1" dirty="0"/>
              <a:t>#3</a:t>
            </a:r>
          </a:p>
          <a:p>
            <a:pPr algn="ctr"/>
            <a:r>
              <a:rPr lang="de-DE" dirty="0"/>
              <a:t> Challenge</a:t>
            </a:r>
            <a:br>
              <a:rPr lang="de-DE" dirty="0"/>
            </a:br>
            <a:r>
              <a:rPr lang="de-DE" dirty="0"/>
              <a:t>erfinden</a:t>
            </a:r>
          </a:p>
          <a:p>
            <a:pPr lvl="0" algn="ctr"/>
            <a:endParaRPr lang="de-DE" b="1" dirty="0"/>
          </a:p>
        </p:txBody>
      </p:sp>
      <p:sp>
        <p:nvSpPr>
          <p:cNvPr id="15" name="Abgerundetes Rechteck 14">
            <a:extLst>
              <a:ext uri="{FF2B5EF4-FFF2-40B4-BE49-F238E27FC236}">
                <a16:creationId xmlns:a16="http://schemas.microsoft.com/office/drawing/2014/main" id="{3A285F0D-AB99-5A4B-85DF-BA8E8C46D251}"/>
              </a:ext>
            </a:extLst>
          </p:cNvPr>
          <p:cNvSpPr/>
          <p:nvPr/>
        </p:nvSpPr>
        <p:spPr>
          <a:xfrm>
            <a:off x="5221108" y="3165441"/>
            <a:ext cx="1512199" cy="1260166"/>
          </a:xfrm>
          <a:prstGeom prst="roundRect">
            <a:avLst/>
          </a:prstGeom>
          <a:solidFill>
            <a:srgbClr val="37ADA8"/>
          </a:solidFill>
          <a:ln>
            <a:solidFill>
              <a:srgbClr val="37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b="1" dirty="0"/>
              <a:t>#4 </a:t>
            </a:r>
          </a:p>
          <a:p>
            <a:pPr lvl="0" algn="ctr"/>
            <a:r>
              <a:rPr lang="de-DE" dirty="0"/>
              <a:t>Challenge annehmen</a:t>
            </a:r>
          </a:p>
        </p:txBody>
      </p:sp>
      <p:pic>
        <p:nvPicPr>
          <p:cNvPr id="6" name="Grafik 5" descr="Ein Bild, das Text, Vektorgrafiken enthält.&#10;&#10;Automatisch generierte Beschreibung">
            <a:extLst>
              <a:ext uri="{FF2B5EF4-FFF2-40B4-BE49-F238E27FC236}">
                <a16:creationId xmlns:a16="http://schemas.microsoft.com/office/drawing/2014/main" id="{8390D3C0-D94E-FA42-8ADF-4036D8F1A62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4693" y="4274172"/>
            <a:ext cx="6417905" cy="3383986"/>
          </a:xfrm>
          <a:prstGeom prst="rect">
            <a:avLst/>
          </a:prstGeom>
        </p:spPr>
      </p:pic>
    </p:spTree>
    <p:extLst>
      <p:ext uri="{BB962C8B-B14F-4D97-AF65-F5344CB8AC3E}">
        <p14:creationId xmlns:p14="http://schemas.microsoft.com/office/powerpoint/2010/main" val="178573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a:extLst>
              <a:ext uri="{FF2B5EF4-FFF2-40B4-BE49-F238E27FC236}">
                <a16:creationId xmlns:a16="http://schemas.microsoft.com/office/drawing/2014/main" id="{A7BCDA31-A57F-0D48-A937-28739DBEFB37}"/>
              </a:ext>
            </a:extLst>
          </p:cNvPr>
          <p:cNvSpPr/>
          <p:nvPr/>
        </p:nvSpPr>
        <p:spPr>
          <a:xfrm>
            <a:off x="902420" y="8871916"/>
            <a:ext cx="5406305" cy="576848"/>
          </a:xfrm>
          <a:prstGeom prst="roundRect">
            <a:avLst/>
          </a:prstGeom>
          <a:noFill/>
          <a:ln>
            <a:solidFill>
              <a:srgbClr val="4E9BB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2" name="Titel 1">
            <a:extLst>
              <a:ext uri="{FF2B5EF4-FFF2-40B4-BE49-F238E27FC236}">
                <a16:creationId xmlns:a16="http://schemas.microsoft.com/office/drawing/2014/main" id="{063A6446-F66D-A34E-93FC-CC75F335DFE4}"/>
              </a:ext>
            </a:extLst>
          </p:cNvPr>
          <p:cNvSpPr>
            <a:spLocks noGrp="1"/>
          </p:cNvSpPr>
          <p:nvPr>
            <p:ph type="title"/>
          </p:nvPr>
        </p:nvSpPr>
        <p:spPr/>
        <p:txBody>
          <a:bodyPr/>
          <a:lstStyle/>
          <a:p>
            <a:r>
              <a:rPr lang="de-DE" dirty="0"/>
              <a:t>Eine </a:t>
            </a:r>
            <a:r>
              <a:rPr lang="de-DE" dirty="0" err="1"/>
              <a:t>Plankchallenge</a:t>
            </a:r>
            <a:endParaRPr lang="de-DE" dirty="0"/>
          </a:p>
        </p:txBody>
      </p:sp>
      <p:graphicFrame>
        <p:nvGraphicFramePr>
          <p:cNvPr id="4" name="Tabelle 3">
            <a:extLst>
              <a:ext uri="{FF2B5EF4-FFF2-40B4-BE49-F238E27FC236}">
                <a16:creationId xmlns:a16="http://schemas.microsoft.com/office/drawing/2014/main" id="{6C8079E3-37AB-474C-9472-B867AFD329C0}"/>
              </a:ext>
            </a:extLst>
          </p:cNvPr>
          <p:cNvGraphicFramePr>
            <a:graphicFrameLocks noGrp="1"/>
          </p:cNvGraphicFramePr>
          <p:nvPr>
            <p:extLst>
              <p:ext uri="{D42A27DB-BD31-4B8C-83A1-F6EECF244321}">
                <p14:modId xmlns:p14="http://schemas.microsoft.com/office/powerpoint/2010/main" val="2955014771"/>
              </p:ext>
            </p:extLst>
          </p:nvPr>
        </p:nvGraphicFramePr>
        <p:xfrm>
          <a:off x="293566" y="4238110"/>
          <a:ext cx="6267422" cy="3774955"/>
        </p:xfrm>
        <a:graphic>
          <a:graphicData uri="http://schemas.openxmlformats.org/drawingml/2006/table">
            <a:tbl>
              <a:tblPr firstRow="1" bandRow="1">
                <a:tableStyleId>{9DCAF9ED-07DC-4A11-8D7F-57B35C25682E}</a:tableStyleId>
              </a:tblPr>
              <a:tblGrid>
                <a:gridCol w="895346">
                  <a:extLst>
                    <a:ext uri="{9D8B030D-6E8A-4147-A177-3AD203B41FA5}">
                      <a16:colId xmlns:a16="http://schemas.microsoft.com/office/drawing/2014/main" val="3609639403"/>
                    </a:ext>
                  </a:extLst>
                </a:gridCol>
                <a:gridCol w="895346">
                  <a:extLst>
                    <a:ext uri="{9D8B030D-6E8A-4147-A177-3AD203B41FA5}">
                      <a16:colId xmlns:a16="http://schemas.microsoft.com/office/drawing/2014/main" val="526496414"/>
                    </a:ext>
                  </a:extLst>
                </a:gridCol>
                <a:gridCol w="895346">
                  <a:extLst>
                    <a:ext uri="{9D8B030D-6E8A-4147-A177-3AD203B41FA5}">
                      <a16:colId xmlns:a16="http://schemas.microsoft.com/office/drawing/2014/main" val="3432441920"/>
                    </a:ext>
                  </a:extLst>
                </a:gridCol>
                <a:gridCol w="895346">
                  <a:extLst>
                    <a:ext uri="{9D8B030D-6E8A-4147-A177-3AD203B41FA5}">
                      <a16:colId xmlns:a16="http://schemas.microsoft.com/office/drawing/2014/main" val="1206667214"/>
                    </a:ext>
                  </a:extLst>
                </a:gridCol>
                <a:gridCol w="895346">
                  <a:extLst>
                    <a:ext uri="{9D8B030D-6E8A-4147-A177-3AD203B41FA5}">
                      <a16:colId xmlns:a16="http://schemas.microsoft.com/office/drawing/2014/main" val="39636155"/>
                    </a:ext>
                  </a:extLst>
                </a:gridCol>
                <a:gridCol w="895346">
                  <a:extLst>
                    <a:ext uri="{9D8B030D-6E8A-4147-A177-3AD203B41FA5}">
                      <a16:colId xmlns:a16="http://schemas.microsoft.com/office/drawing/2014/main" val="3775952561"/>
                    </a:ext>
                  </a:extLst>
                </a:gridCol>
                <a:gridCol w="895346">
                  <a:extLst>
                    <a:ext uri="{9D8B030D-6E8A-4147-A177-3AD203B41FA5}">
                      <a16:colId xmlns:a16="http://schemas.microsoft.com/office/drawing/2014/main" val="2143490659"/>
                    </a:ext>
                  </a:extLst>
                </a:gridCol>
              </a:tblGrid>
              <a:tr h="387285">
                <a:tc>
                  <a:txBody>
                    <a:bodyPr/>
                    <a:lstStyle/>
                    <a:p>
                      <a:pPr algn="ctr"/>
                      <a:r>
                        <a:rPr lang="de-DE" sz="1050" dirty="0">
                          <a:solidFill>
                            <a:schemeClr val="tx1"/>
                          </a:solidFill>
                          <a:effectLst/>
                        </a:rPr>
                        <a:t>Tag 1</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a:solidFill>
                            <a:schemeClr val="tx1"/>
                          </a:solidFill>
                          <a:effectLst/>
                        </a:rPr>
                        <a:t>Tag 2</a:t>
                      </a:r>
                      <a:endParaRPr lang="de-D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a:solidFill>
                            <a:schemeClr val="tx1"/>
                          </a:solidFill>
                          <a:effectLst/>
                        </a:rPr>
                        <a:t>Tag 3</a:t>
                      </a:r>
                      <a:endParaRPr lang="de-D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a:solidFill>
                            <a:schemeClr val="tx1"/>
                          </a:solidFill>
                          <a:effectLst/>
                        </a:rPr>
                        <a:t>Tag 4</a:t>
                      </a:r>
                      <a:endParaRPr lang="de-D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a:solidFill>
                            <a:schemeClr val="tx1"/>
                          </a:solidFill>
                          <a:effectLst/>
                        </a:rPr>
                        <a:t>Tag 5</a:t>
                      </a:r>
                      <a:endParaRPr lang="de-D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dirty="0">
                          <a:solidFill>
                            <a:schemeClr val="tx1"/>
                          </a:solidFill>
                          <a:effectLst/>
                        </a:rPr>
                        <a:t>Tag 6</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tc>
                  <a:txBody>
                    <a:bodyPr/>
                    <a:lstStyle/>
                    <a:p>
                      <a:pPr algn="ctr"/>
                      <a:r>
                        <a:rPr lang="de-DE" sz="1050" dirty="0">
                          <a:solidFill>
                            <a:schemeClr val="tx1"/>
                          </a:solidFill>
                          <a:effectLst/>
                        </a:rPr>
                        <a:t>Tag 7</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3D23A"/>
                    </a:solidFill>
                  </a:tcPr>
                </a:tc>
                <a:extLst>
                  <a:ext uri="{0D108BD9-81ED-4DB2-BD59-A6C34878D82A}">
                    <a16:rowId xmlns:a16="http://schemas.microsoft.com/office/drawing/2014/main" val="2771466925"/>
                  </a:ext>
                </a:extLst>
              </a:tr>
              <a:tr h="337445">
                <a:tc>
                  <a:txBody>
                    <a:bodyPr/>
                    <a:lstStyle/>
                    <a:p>
                      <a:pPr algn="ctr"/>
                      <a:r>
                        <a:rPr lang="de-DE" sz="1050" dirty="0">
                          <a:solidFill>
                            <a:schemeClr val="tx1"/>
                          </a:solidFill>
                          <a:effectLst/>
                        </a:rPr>
                        <a:t>15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20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25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25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30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Pause</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1050" dirty="0">
                          <a:solidFill>
                            <a:schemeClr val="tx1"/>
                          </a:solidFill>
                          <a:effectLst/>
                        </a:rPr>
                        <a:t>2x25 Sek.</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BF4A6"/>
                    </a:solidFill>
                  </a:tcPr>
                </a:tc>
                <a:extLst>
                  <a:ext uri="{0D108BD9-81ED-4DB2-BD59-A6C34878D82A}">
                    <a16:rowId xmlns:a16="http://schemas.microsoft.com/office/drawing/2014/main" val="2857598000"/>
                  </a:ext>
                </a:extLst>
              </a:tr>
              <a:tr h="2803270">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050" dirty="0">
                          <a:solidFill>
                            <a:schemeClr val="tx1"/>
                          </a:solidFill>
                          <a:effectLst/>
                        </a:rPr>
                        <a:t> </a:t>
                      </a:r>
                      <a:endParaRPr lang="de-D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564481"/>
                  </a:ext>
                </a:extLst>
              </a:tr>
              <a:tr h="246955">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tc>
                  <a:txBody>
                    <a:bodyPr/>
                    <a:lstStyle/>
                    <a:p>
                      <a:pPr algn="ctr"/>
                      <a:r>
                        <a:rPr lang="de-DE"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Foto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F4A6"/>
                    </a:solidFill>
                  </a:tcPr>
                </a:tc>
                <a:extLst>
                  <a:ext uri="{0D108BD9-81ED-4DB2-BD59-A6C34878D82A}">
                    <a16:rowId xmlns:a16="http://schemas.microsoft.com/office/drawing/2014/main" val="4036316593"/>
                  </a:ext>
                </a:extLst>
              </a:tr>
            </a:tbl>
          </a:graphicData>
        </a:graphic>
      </p:graphicFrame>
      <p:sp>
        <p:nvSpPr>
          <p:cNvPr id="5" name="Rectangle 1">
            <a:extLst>
              <a:ext uri="{FF2B5EF4-FFF2-40B4-BE49-F238E27FC236}">
                <a16:creationId xmlns:a16="http://schemas.microsoft.com/office/drawing/2014/main" id="{A7DFCE7C-D5E6-484F-AFDC-B085A790DD3B}"/>
              </a:ext>
            </a:extLst>
          </p:cNvPr>
          <p:cNvSpPr>
            <a:spLocks noChangeArrowheads="1"/>
          </p:cNvSpPr>
          <p:nvPr/>
        </p:nvSpPr>
        <p:spPr bwMode="auto">
          <a:xfrm>
            <a:off x="293566" y="3216730"/>
            <a:ext cx="626742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Jeden Tag ein bisschen länger in die </a:t>
            </a:r>
            <a:r>
              <a:rPr kumimoji="0" lang="de-DE" altLang="de-DE" sz="1200" b="0" i="0" u="none" strike="noStrike" cap="none" normalizeH="0" baseline="0" dirty="0" err="1">
                <a:ln>
                  <a:noFill/>
                </a:ln>
                <a:solidFill>
                  <a:srgbClr val="000000"/>
                </a:solidFill>
                <a:effectLst/>
                <a:latin typeface="Helvetica" pitchFamily="2" charset="0"/>
                <a:ea typeface="Times New Roman" panose="02020603050405020304" pitchFamily="18" charset="0"/>
                <a:cs typeface="Calibri" panose="020F0502020204030204" pitchFamily="34" charset="0"/>
              </a:rPr>
              <a:t>Plankposition</a:t>
            </a: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 „</a:t>
            </a:r>
            <a:r>
              <a:rPr kumimoji="0" lang="de-DE" altLang="de-DE" sz="1200" b="0" i="0" u="none" strike="noStrike" cap="none" normalizeH="0" baseline="0" dirty="0" err="1">
                <a:ln>
                  <a:noFill/>
                </a:ln>
                <a:solidFill>
                  <a:srgbClr val="000000"/>
                </a:solidFill>
                <a:effectLst/>
                <a:latin typeface="Helvetica" pitchFamily="2" charset="0"/>
                <a:ea typeface="Times New Roman" panose="02020603050405020304" pitchFamily="18" charset="0"/>
                <a:cs typeface="Calibri" panose="020F0502020204030204" pitchFamily="34" charset="0"/>
              </a:rPr>
              <a:t>Stabilitazi</a:t>
            </a: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 für den Rumpf!“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Helvetica" pitchFamily="2"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Euer Lernprodukt</a:t>
            </a: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 ist ein kleines </a:t>
            </a:r>
            <a:r>
              <a:rPr kumimoji="0" lang="de-DE" altLang="de-DE" sz="1200" b="0" i="0" u="none" strike="noStrike" cap="none" normalizeH="0" baseline="0" dirty="0" err="1">
                <a:ln>
                  <a:noFill/>
                </a:ln>
                <a:solidFill>
                  <a:srgbClr val="000000"/>
                </a:solidFill>
                <a:effectLst/>
                <a:latin typeface="Helvetica" pitchFamily="2" charset="0"/>
                <a:ea typeface="Times New Roman" panose="02020603050405020304" pitchFamily="18" charset="0"/>
                <a:cs typeface="Calibri" panose="020F0502020204030204" pitchFamily="34" charset="0"/>
              </a:rPr>
              <a:t>Planktagebuch</a:t>
            </a: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 F</a:t>
            </a:r>
            <a:r>
              <a:rPr lang="de-DE" altLang="de-DE" sz="1200" dirty="0">
                <a:solidFill>
                  <a:srgbClr val="000000"/>
                </a:solidFill>
                <a:latin typeface="Helvetica" pitchFamily="2" charset="0"/>
                <a:ea typeface="Times New Roman" panose="02020603050405020304" pitchFamily="18" charset="0"/>
                <a:cs typeface="Calibri" panose="020F0502020204030204" pitchFamily="34" charset="0"/>
              </a:rPr>
              <a:t>üge</a:t>
            </a:r>
            <a:r>
              <a:rPr kumimoji="0" lang="de-DE" altLang="de-DE" sz="1200" b="0" i="0" u="none" strike="noStrike" cap="none" normalizeH="0" baseline="0" dirty="0">
                <a:ln>
                  <a:noFill/>
                </a:ln>
                <a:solidFill>
                  <a:srgbClr val="000000"/>
                </a:solidFill>
                <a:effectLst/>
                <a:latin typeface="Helvetica" pitchFamily="2" charset="0"/>
                <a:ea typeface="Times New Roman" panose="02020603050405020304" pitchFamily="18" charset="0"/>
                <a:cs typeface="Calibri" panose="020F0502020204030204" pitchFamily="34" charset="0"/>
              </a:rPr>
              <a:t> jeden Tag ein Plank-Foto von dir in die Tabelle unten ein.</a:t>
            </a:r>
            <a:endParaRPr kumimoji="0" lang="de-DE" altLang="de-DE" sz="1200" b="0" i="0" u="none" strike="noStrike" cap="none" normalizeH="0" baseline="0" dirty="0">
              <a:ln>
                <a:noFill/>
              </a:ln>
              <a:solidFill>
                <a:schemeClr val="tx1"/>
              </a:solidFill>
              <a:effectLst/>
              <a:latin typeface="Helvetica" pitchFamily="2"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Helvetica" pitchFamily="2" charset="0"/>
              <a:cs typeface="Calibri" panose="020F0502020204030204" pitchFamily="34" charset="0"/>
            </a:endParaRPr>
          </a:p>
        </p:txBody>
      </p:sp>
      <p:sp>
        <p:nvSpPr>
          <p:cNvPr id="11" name="Titel 4">
            <a:extLst>
              <a:ext uri="{FF2B5EF4-FFF2-40B4-BE49-F238E27FC236}">
                <a16:creationId xmlns:a16="http://schemas.microsoft.com/office/drawing/2014/main" id="{1033FA7F-860D-634F-8AF6-B56EDA56F344}"/>
              </a:ext>
            </a:extLst>
          </p:cNvPr>
          <p:cNvSpPr txBox="1">
            <a:spLocks/>
          </p:cNvSpPr>
          <p:nvPr/>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#1</a:t>
            </a:r>
          </a:p>
        </p:txBody>
      </p:sp>
      <p:pic>
        <p:nvPicPr>
          <p:cNvPr id="9" name="Grafik 8">
            <a:extLst>
              <a:ext uri="{FF2B5EF4-FFF2-40B4-BE49-F238E27FC236}">
                <a16:creationId xmlns:a16="http://schemas.microsoft.com/office/drawing/2014/main" id="{11745025-8DD7-3149-B19B-4E94200B24A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64904" y="1577417"/>
            <a:ext cx="5292996" cy="1561473"/>
          </a:xfrm>
          <a:prstGeom prst="rect">
            <a:avLst/>
          </a:prstGeom>
        </p:spPr>
      </p:pic>
      <p:pic>
        <p:nvPicPr>
          <p:cNvPr id="8" name="Grafik 7" descr="Ein Bild, das Text, Schild, draußen, drehen enthält.&#10;&#10;Automatisch generierte Beschreibung">
            <a:extLst>
              <a:ext uri="{FF2B5EF4-FFF2-40B4-BE49-F238E27FC236}">
                <a16:creationId xmlns:a16="http://schemas.microsoft.com/office/drawing/2014/main" id="{102947D0-4AE2-B74D-B17B-C236AEA852C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12077" y="8912690"/>
            <a:ext cx="520700" cy="495300"/>
          </a:xfrm>
          <a:prstGeom prst="rect">
            <a:avLst/>
          </a:prstGeom>
        </p:spPr>
      </p:pic>
      <p:sp>
        <p:nvSpPr>
          <p:cNvPr id="3" name="Rechteck 2">
            <a:extLst>
              <a:ext uri="{FF2B5EF4-FFF2-40B4-BE49-F238E27FC236}">
                <a16:creationId xmlns:a16="http://schemas.microsoft.com/office/drawing/2014/main" id="{0B0B08C8-012B-FC4C-BB24-37C5AC9C89D1}"/>
              </a:ext>
            </a:extLst>
          </p:cNvPr>
          <p:cNvSpPr/>
          <p:nvPr/>
        </p:nvSpPr>
        <p:spPr>
          <a:xfrm>
            <a:off x="942403" y="8991063"/>
            <a:ext cx="1627369" cy="338554"/>
          </a:xfrm>
          <a:prstGeom prst="rect">
            <a:avLst/>
          </a:prstGeom>
        </p:spPr>
        <p:txBody>
          <a:bodyPr wrap="none">
            <a:spAutoFit/>
          </a:bodyPr>
          <a:lstStyle/>
          <a:p>
            <a:pPr lvl="0" eaLnBrk="0" fontAlgn="base" hangingPunct="0">
              <a:spcBef>
                <a:spcPct val="0"/>
              </a:spcBef>
              <a:spcAft>
                <a:spcPct val="0"/>
              </a:spcAft>
            </a:pPr>
            <a:r>
              <a:rPr lang="de-DE" altLang="de-DE" sz="1600" dirty="0">
                <a:solidFill>
                  <a:srgbClr val="000000"/>
                </a:solidFill>
                <a:latin typeface="Helvetica Neue" panose="02000503000000020004" pitchFamily="2" charset="0"/>
                <a:cs typeface="Times New Roman" panose="02020603050405020304" pitchFamily="18" charset="0"/>
              </a:rPr>
              <a:t>Abgabe ist am: </a:t>
            </a:r>
            <a:endParaRPr lang="de-DE" altLang="de-DE" sz="1600" dirty="0"/>
          </a:p>
        </p:txBody>
      </p:sp>
    </p:spTree>
    <p:extLst>
      <p:ext uri="{BB962C8B-B14F-4D97-AF65-F5344CB8AC3E}">
        <p14:creationId xmlns:p14="http://schemas.microsoft.com/office/powerpoint/2010/main" val="337194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A6446-F66D-A34E-93FC-CC75F335DFE4}"/>
              </a:ext>
            </a:extLst>
          </p:cNvPr>
          <p:cNvSpPr>
            <a:spLocks noGrp="1"/>
          </p:cNvSpPr>
          <p:nvPr>
            <p:ph type="title"/>
          </p:nvPr>
        </p:nvSpPr>
        <p:spPr>
          <a:xfrm>
            <a:off x="293565" y="671418"/>
            <a:ext cx="5299625" cy="954941"/>
          </a:xfrm>
        </p:spPr>
        <p:txBody>
          <a:bodyPr/>
          <a:lstStyle/>
          <a:p>
            <a:r>
              <a:rPr lang="de-DE" dirty="0" err="1"/>
              <a:t>Plankchallenge</a:t>
            </a:r>
            <a:r>
              <a:rPr lang="de-DE" dirty="0"/>
              <a:t> nachmachen</a:t>
            </a:r>
          </a:p>
        </p:txBody>
      </p:sp>
      <p:sp>
        <p:nvSpPr>
          <p:cNvPr id="6" name="Rechteck 5">
            <a:extLst>
              <a:ext uri="{FF2B5EF4-FFF2-40B4-BE49-F238E27FC236}">
                <a16:creationId xmlns:a16="http://schemas.microsoft.com/office/drawing/2014/main" id="{30121B97-B85A-7647-A491-ECBEC69ED8D1}"/>
              </a:ext>
            </a:extLst>
          </p:cNvPr>
          <p:cNvSpPr/>
          <p:nvPr/>
        </p:nvSpPr>
        <p:spPr>
          <a:xfrm>
            <a:off x="293565" y="1562787"/>
            <a:ext cx="6090602" cy="5078313"/>
          </a:xfrm>
          <a:prstGeom prst="rect">
            <a:avLst/>
          </a:prstGeom>
        </p:spPr>
        <p:txBody>
          <a:bodyPr wrap="square">
            <a:spAutoFit/>
          </a:bodyPr>
          <a:lstStyle/>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Ihr sollt das folgende Fitnessvideo entweder </a:t>
            </a:r>
            <a:r>
              <a:rPr lang="de-DE" sz="1200" b="1" dirty="0">
                <a:solidFill>
                  <a:srgbClr val="000000"/>
                </a:solidFill>
                <a:latin typeface="Helvetica" pitchFamily="2" charset="0"/>
                <a:ea typeface="Times New Roman" panose="02020603050405020304" pitchFamily="18" charset="0"/>
                <a:cs typeface="Times New Roman" panose="02020603050405020304" pitchFamily="18" charset="0"/>
              </a:rPr>
              <a:t>nachmachen</a:t>
            </a: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oder </a:t>
            </a:r>
            <a:r>
              <a:rPr lang="de-DE" sz="1200" b="1" dirty="0">
                <a:solidFill>
                  <a:srgbClr val="000000"/>
                </a:solidFill>
                <a:latin typeface="Helvetica" pitchFamily="2" charset="0"/>
                <a:ea typeface="Times New Roman" panose="02020603050405020304" pitchFamily="18" charset="0"/>
                <a:cs typeface="Times New Roman" panose="02020603050405020304" pitchFamily="18" charset="0"/>
              </a:rPr>
              <a:t>umgestalten</a:t>
            </a: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Vielleicht schafft ihr es zu Hause jemanden zu überreden mitzumachen. </a:t>
            </a:r>
            <a:endParaRPr lang="de-DE" sz="1200" dirty="0">
              <a:latin typeface="Helvetica" pitchFamily="2" charset="0"/>
              <a:ea typeface="Calibri" panose="020F0502020204030204" pitchFamily="34" charset="0"/>
              <a:cs typeface="Times New Roman" panose="02020603050405020304" pitchFamily="18" charset="0"/>
            </a:endParaRPr>
          </a:p>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Das </a:t>
            </a:r>
            <a:r>
              <a:rPr lang="de-DE" sz="1200" b="1" dirty="0">
                <a:solidFill>
                  <a:srgbClr val="000000"/>
                </a:solidFill>
                <a:latin typeface="Helvetica" pitchFamily="2" charset="0"/>
                <a:ea typeface="Times New Roman" panose="02020603050405020304" pitchFamily="18" charset="0"/>
                <a:cs typeface="Times New Roman" panose="02020603050405020304" pitchFamily="18" charset="0"/>
              </a:rPr>
              <a:t>Nachmachen</a:t>
            </a: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ist allerdings ziemlich anspruchsvoll. </a:t>
            </a:r>
            <a:endParaRPr lang="de-DE" sz="1200" dirty="0">
              <a:latin typeface="Helvetica" pitchFamily="2" charset="0"/>
              <a:ea typeface="Calibri" panose="020F0502020204030204" pitchFamily="34" charset="0"/>
              <a:cs typeface="Times New Roman" panose="02020603050405020304" pitchFamily="18" charset="0"/>
            </a:endParaRPr>
          </a:p>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Beim </a:t>
            </a:r>
            <a:r>
              <a:rPr lang="de-DE" sz="1200" b="1" dirty="0">
                <a:solidFill>
                  <a:srgbClr val="000000"/>
                </a:solidFill>
                <a:latin typeface="Helvetica" pitchFamily="2" charset="0"/>
                <a:ea typeface="Times New Roman" panose="02020603050405020304" pitchFamily="18" charset="0"/>
                <a:cs typeface="Times New Roman" panose="02020603050405020304" pitchFamily="18" charset="0"/>
              </a:rPr>
              <a:t>Umgestalten</a:t>
            </a: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kannst du es dir daher gerne erleichtern.</a:t>
            </a:r>
          </a:p>
          <a:p>
            <a:pPr algn="ctr"/>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pPr algn="ct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a:t>
            </a:r>
          </a:p>
          <a:p>
            <a:pPr algn="ctr"/>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pPr algn="ctr"/>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b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br>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hlinkClick r:id="rId2"/>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hlinkClick r:id="rId2"/>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a:p>
            <a:endParaRPr lang="de-DE" sz="1200" dirty="0">
              <a:solidFill>
                <a:srgbClr val="000000"/>
              </a:solidFill>
              <a:latin typeface="Helvetica" pitchFamily="2" charset="0"/>
              <a:ea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BF1B01A2-35DA-8E4A-8890-07A674299CA6}"/>
              </a:ext>
            </a:extLst>
          </p:cNvPr>
          <p:cNvSpPr/>
          <p:nvPr/>
        </p:nvSpPr>
        <p:spPr>
          <a:xfrm>
            <a:off x="327966" y="6886138"/>
            <a:ext cx="5706768" cy="1200329"/>
          </a:xfrm>
          <a:prstGeom prst="rect">
            <a:avLst/>
          </a:prstGeom>
        </p:spPr>
        <p:txBody>
          <a:bodyPr wrap="square">
            <a:spAutoFit/>
          </a:bodyPr>
          <a:lstStyle/>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Euer </a:t>
            </a:r>
            <a:r>
              <a:rPr lang="de-DE" sz="1200" b="1" u="sng" dirty="0">
                <a:solidFill>
                  <a:srgbClr val="000000"/>
                </a:solidFill>
                <a:latin typeface="Helvetica" pitchFamily="2" charset="0"/>
                <a:ea typeface="Times New Roman" panose="02020603050405020304" pitchFamily="18" charset="0"/>
                <a:cs typeface="Times New Roman" panose="02020603050405020304" pitchFamily="18" charset="0"/>
              </a:rPr>
              <a:t>Lernprodukt</a:t>
            </a:r>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ist ein Video von Euch, wie Ihr entweder die Plank-Herausforderung rhythmisch zur Musik nachmacht oder eine an Euren Fitnessgrad angepasste Variante durchführt. Selbsteinschätzung nicht vergessen abzugeben.</a:t>
            </a:r>
            <a:endParaRPr lang="de-DE" sz="1200" dirty="0">
              <a:latin typeface="Helvetica" pitchFamily="2" charset="0"/>
              <a:ea typeface="Calibri" panose="020F0502020204030204" pitchFamily="34" charset="0"/>
              <a:cs typeface="Times New Roman" panose="02020603050405020304" pitchFamily="18" charset="0"/>
            </a:endParaRPr>
          </a:p>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 </a:t>
            </a:r>
            <a:endParaRPr lang="de-DE" sz="1200" dirty="0">
              <a:latin typeface="Helvetica" pitchFamily="2" charset="0"/>
              <a:ea typeface="Calibri" panose="020F0502020204030204" pitchFamily="34" charset="0"/>
              <a:cs typeface="Times New Roman" panose="02020603050405020304" pitchFamily="18" charset="0"/>
            </a:endParaRPr>
          </a:p>
          <a:p>
            <a:r>
              <a:rPr lang="de-DE" sz="1200" dirty="0">
                <a:solidFill>
                  <a:srgbClr val="000000"/>
                </a:solidFill>
                <a:latin typeface="Helvetica" pitchFamily="2" charset="0"/>
                <a:ea typeface="Times New Roman" panose="02020603050405020304" pitchFamily="18" charset="0"/>
                <a:cs typeface="Times New Roman" panose="02020603050405020304" pitchFamily="18" charset="0"/>
              </a:rPr>
              <a:t>Die dazu passende Musik findet ihr unter </a:t>
            </a:r>
            <a:r>
              <a:rPr lang="de-DE" sz="1200" dirty="0">
                <a:solidFill>
                  <a:srgbClr val="0000FF"/>
                </a:solidFill>
                <a:latin typeface="Helvetica" pitchFamily="2" charset="0"/>
                <a:ea typeface="Times New Roman" panose="02020603050405020304" pitchFamily="18" charset="0"/>
                <a:cs typeface="Times New Roman" panose="02020603050405020304" pitchFamily="18" charset="0"/>
                <a:hlinkClick r:id="rId3"/>
              </a:rPr>
              <a:t>https://youtu.be/IzD9XyM-YyU?t=88</a:t>
            </a:r>
            <a:r>
              <a:rPr lang="de-DE" sz="1200" dirty="0">
                <a:solidFill>
                  <a:srgbClr val="0000FF"/>
                </a:solidFill>
                <a:latin typeface="Helvetica" pitchFamily="2" charset="0"/>
                <a:ea typeface="Times New Roman" panose="02020603050405020304" pitchFamily="18" charset="0"/>
                <a:cs typeface="Times New Roman" panose="02020603050405020304" pitchFamily="18" charset="0"/>
              </a:rPr>
              <a:t> </a:t>
            </a:r>
            <a:endParaRPr lang="de-DE" sz="1200" dirty="0">
              <a:latin typeface="Helvetica" pitchFamily="2" charset="0"/>
              <a:ea typeface="Calibri" panose="020F0502020204030204" pitchFamily="34" charset="0"/>
              <a:cs typeface="Times New Roman" panose="02020603050405020304" pitchFamily="18" charset="0"/>
            </a:endParaRPr>
          </a:p>
        </p:txBody>
      </p:sp>
      <p:sp>
        <p:nvSpPr>
          <p:cNvPr id="11" name="Titel 4">
            <a:extLst>
              <a:ext uri="{FF2B5EF4-FFF2-40B4-BE49-F238E27FC236}">
                <a16:creationId xmlns:a16="http://schemas.microsoft.com/office/drawing/2014/main" id="{45D69250-257D-7D4E-A8D5-A56DFA0E04A5}"/>
              </a:ext>
            </a:extLst>
          </p:cNvPr>
          <p:cNvSpPr txBox="1">
            <a:spLocks/>
          </p:cNvSpPr>
          <p:nvPr/>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#2</a:t>
            </a:r>
          </a:p>
        </p:txBody>
      </p:sp>
      <p:sp>
        <p:nvSpPr>
          <p:cNvPr id="10" name="Abgerundetes Rechteck 9">
            <a:extLst>
              <a:ext uri="{FF2B5EF4-FFF2-40B4-BE49-F238E27FC236}">
                <a16:creationId xmlns:a16="http://schemas.microsoft.com/office/drawing/2014/main" id="{14705389-4278-A14F-876E-0AA741C2A576}"/>
              </a:ext>
            </a:extLst>
          </p:cNvPr>
          <p:cNvSpPr/>
          <p:nvPr/>
        </p:nvSpPr>
        <p:spPr>
          <a:xfrm>
            <a:off x="902420" y="8871916"/>
            <a:ext cx="5406305" cy="576848"/>
          </a:xfrm>
          <a:prstGeom prst="roundRect">
            <a:avLst/>
          </a:prstGeom>
          <a:noFill/>
          <a:ln>
            <a:solidFill>
              <a:srgbClr val="4E9BB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4" name="Grafik 13" descr="Ein Bild, das Text, Schild, draußen, drehen enthält.&#10;&#10;Automatisch generierte Beschreibung">
            <a:extLst>
              <a:ext uri="{FF2B5EF4-FFF2-40B4-BE49-F238E27FC236}">
                <a16:creationId xmlns:a16="http://schemas.microsoft.com/office/drawing/2014/main" id="{523E229C-7E32-5D48-ADF0-17100187195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2077" y="8912690"/>
            <a:ext cx="520700" cy="495300"/>
          </a:xfrm>
          <a:prstGeom prst="rect">
            <a:avLst/>
          </a:prstGeom>
        </p:spPr>
      </p:pic>
      <p:sp>
        <p:nvSpPr>
          <p:cNvPr id="15" name="Rechteck 14">
            <a:extLst>
              <a:ext uri="{FF2B5EF4-FFF2-40B4-BE49-F238E27FC236}">
                <a16:creationId xmlns:a16="http://schemas.microsoft.com/office/drawing/2014/main" id="{B321A9B7-EE79-3F48-8454-F04E8BA0E3FC}"/>
              </a:ext>
            </a:extLst>
          </p:cNvPr>
          <p:cNvSpPr/>
          <p:nvPr/>
        </p:nvSpPr>
        <p:spPr>
          <a:xfrm>
            <a:off x="942403" y="8991063"/>
            <a:ext cx="1627369" cy="338554"/>
          </a:xfrm>
          <a:prstGeom prst="rect">
            <a:avLst/>
          </a:prstGeom>
        </p:spPr>
        <p:txBody>
          <a:bodyPr wrap="none">
            <a:spAutoFit/>
          </a:bodyPr>
          <a:lstStyle/>
          <a:p>
            <a:pPr lvl="0" eaLnBrk="0" fontAlgn="base" hangingPunct="0">
              <a:spcBef>
                <a:spcPct val="0"/>
              </a:spcBef>
              <a:spcAft>
                <a:spcPct val="0"/>
              </a:spcAft>
            </a:pPr>
            <a:r>
              <a:rPr lang="de-DE" altLang="de-DE" sz="1600" dirty="0">
                <a:solidFill>
                  <a:srgbClr val="000000"/>
                </a:solidFill>
                <a:latin typeface="Helvetica Neue" panose="02000503000000020004" pitchFamily="2" charset="0"/>
                <a:cs typeface="Times New Roman" panose="02020603050405020304" pitchFamily="18" charset="0"/>
              </a:rPr>
              <a:t>Abgabe ist am: </a:t>
            </a:r>
            <a:endParaRPr lang="de-DE" altLang="de-DE" sz="1600" dirty="0"/>
          </a:p>
        </p:txBody>
      </p:sp>
      <p:grpSp>
        <p:nvGrpSpPr>
          <p:cNvPr id="12" name="Gruppieren 11">
            <a:extLst>
              <a:ext uri="{FF2B5EF4-FFF2-40B4-BE49-F238E27FC236}">
                <a16:creationId xmlns:a16="http://schemas.microsoft.com/office/drawing/2014/main" id="{187C128B-3029-C74A-8115-0AFCE928B101}"/>
              </a:ext>
            </a:extLst>
          </p:cNvPr>
          <p:cNvGrpSpPr/>
          <p:nvPr/>
        </p:nvGrpSpPr>
        <p:grpSpPr>
          <a:xfrm>
            <a:off x="462087" y="4496951"/>
            <a:ext cx="2876779" cy="1405808"/>
            <a:chOff x="2937029" y="8184924"/>
            <a:chExt cx="2646403" cy="1405808"/>
          </a:xfrm>
        </p:grpSpPr>
        <p:sp>
          <p:nvSpPr>
            <p:cNvPr id="13" name="Rounded Rectangle 37">
              <a:extLst>
                <a:ext uri="{FF2B5EF4-FFF2-40B4-BE49-F238E27FC236}">
                  <a16:creationId xmlns:a16="http://schemas.microsoft.com/office/drawing/2014/main" id="{DA032247-2BA2-0745-A9A7-1F904C73E9D3}"/>
                </a:ext>
              </a:extLst>
            </p:cNvPr>
            <p:cNvSpPr/>
            <p:nvPr userDrawn="1"/>
          </p:nvSpPr>
          <p:spPr>
            <a:xfrm>
              <a:off x="2937029" y="8271931"/>
              <a:ext cx="2646403" cy="1318801"/>
            </a:xfrm>
            <a:prstGeom prst="roundRect">
              <a:avLst/>
            </a:prstGeom>
            <a:solidFill>
              <a:srgbClr val="F3D23A"/>
            </a:solidFill>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a:p>
              <a:pPr algn="just">
                <a:lnSpc>
                  <a:spcPts val="1200"/>
                </a:lnSpc>
                <a:spcAft>
                  <a:spcPts val="600"/>
                </a:spcAft>
                <a:tabLst>
                  <a:tab pos="2070735" algn="l"/>
                </a:tabLst>
              </a:pPr>
              <a:endParaRPr lang="de-DE" dirty="0">
                <a:solidFill>
                  <a:srgbClr val="00000A"/>
                </a:solidFill>
                <a:ea typeface="Calibri" charset="0"/>
                <a:cs typeface="Calibri" charset="0"/>
              </a:endParaRPr>
            </a:p>
            <a:p>
              <a:pPr algn="just">
                <a:lnSpc>
                  <a:spcPts val="1200"/>
                </a:lnSpc>
                <a:spcAft>
                  <a:spcPts val="600"/>
                </a:spcAft>
                <a:tabLst>
                  <a:tab pos="2070735" algn="l"/>
                </a:tabLst>
              </a:pPr>
              <a:endParaRPr lang="de-DE" dirty="0">
                <a:solidFill>
                  <a:srgbClr val="00000A"/>
                </a:solidFill>
                <a:ea typeface="Calibri" charset="0"/>
                <a:cs typeface="Calibri" charset="0"/>
              </a:endParaRPr>
            </a:p>
            <a:p>
              <a:pPr algn="just">
                <a:lnSpc>
                  <a:spcPts val="1200"/>
                </a:lnSpc>
                <a:spcAft>
                  <a:spcPts val="600"/>
                </a:spcAft>
                <a:tabLst>
                  <a:tab pos="2070735" algn="l"/>
                </a:tabLst>
              </a:pPr>
              <a:endParaRPr lang="de-DE" dirty="0">
                <a:solidFill>
                  <a:srgbClr val="00000A"/>
                </a:solidFill>
                <a:ea typeface="Calibri" charset="0"/>
                <a:cs typeface="Calibri" charset="0"/>
              </a:endParaRPr>
            </a:p>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16" name="Rectangle 38">
              <a:extLst>
                <a:ext uri="{FF2B5EF4-FFF2-40B4-BE49-F238E27FC236}">
                  <a16:creationId xmlns:a16="http://schemas.microsoft.com/office/drawing/2014/main" id="{59F6A088-916D-5943-A68C-23117793D245}"/>
                </a:ext>
              </a:extLst>
            </p:cNvPr>
            <p:cNvSpPr/>
            <p:nvPr userDrawn="1"/>
          </p:nvSpPr>
          <p:spPr>
            <a:xfrm>
              <a:off x="3140858" y="8184924"/>
              <a:ext cx="2412119" cy="1338828"/>
            </a:xfrm>
            <a:prstGeom prst="rect">
              <a:avLst/>
            </a:prstGeom>
          </p:spPr>
          <p:txBody>
            <a:bodyPr wrap="square">
              <a:spAutoFit/>
            </a:bodyPr>
            <a:lstStyle/>
            <a:p>
              <a:pPr lvl="0" algn="ctr" defTabSz="457200">
                <a:defRPr/>
              </a:pPr>
              <a:endParaRPr lang="de-DE" dirty="0"/>
            </a:p>
            <a:p>
              <a:pPr lvl="0" algn="ctr" defTabSz="457200">
                <a:defRPr/>
              </a:pPr>
              <a:r>
                <a:rPr lang="de-DE" b="1" dirty="0">
                  <a:solidFill>
                    <a:srgbClr val="426E9B"/>
                  </a:solidFill>
                </a:rPr>
                <a:t>TIPPS</a:t>
              </a:r>
            </a:p>
            <a:p>
              <a:pPr marL="171450" lvl="0" indent="-171450" defTabSz="457200">
                <a:buFont typeface="Arial" panose="020B0604020202020204" pitchFamily="34" charset="0"/>
                <a:buChar char="•"/>
                <a:defRPr/>
              </a:pPr>
              <a:r>
                <a:rPr lang="de-DE" sz="800" dirty="0"/>
                <a:t>nur die Arme passend zur Musik </a:t>
              </a:r>
            </a:p>
            <a:p>
              <a:pPr marL="171450" lvl="0" indent="-171450" defTabSz="457200">
                <a:buFont typeface="Arial" panose="020B0604020202020204" pitchFamily="34" charset="0"/>
                <a:buChar char="•"/>
                <a:defRPr/>
              </a:pPr>
              <a:r>
                <a:rPr lang="de-DE" sz="800" dirty="0"/>
                <a:t>nur die Beine passend zur Musik</a:t>
              </a:r>
              <a:endParaRPr lang="de-DE" sz="500" dirty="0"/>
            </a:p>
            <a:p>
              <a:pPr marL="171450" lvl="0" indent="-171450" defTabSz="457200">
                <a:buFont typeface="Arial" panose="020B0604020202020204" pitchFamily="34" charset="0"/>
                <a:buChar char="•"/>
                <a:defRPr/>
              </a:pPr>
              <a:r>
                <a:rPr lang="de-DE" sz="800" dirty="0"/>
                <a:t>nur die Arme (aus vereinfachter Liegestützposition -&gt; Gesundheitsliegestütz) passend zur Musik</a:t>
              </a:r>
              <a:endParaRPr lang="de-DE" sz="500" dirty="0"/>
            </a:p>
            <a:p>
              <a:pPr marL="171450" lvl="0" indent="-171450" defTabSz="457200">
                <a:buFont typeface="Arial" panose="020B0604020202020204" pitchFamily="34" charset="0"/>
                <a:buChar char="•"/>
                <a:defRPr/>
              </a:pPr>
              <a:r>
                <a:rPr lang="de-DE" sz="800" dirty="0"/>
                <a:t>weitere Tipps: Mitzählen! Musik langsamer stellen!</a:t>
              </a:r>
            </a:p>
            <a:p>
              <a:pPr marL="171450" lvl="0" indent="-171450" defTabSz="457200">
                <a:buFont typeface="Arial" panose="020B0604020202020204" pitchFamily="34" charset="0"/>
                <a:buChar char="•"/>
                <a:defRPr/>
              </a:pPr>
              <a:endParaRPr lang="de-DE" sz="500" b="1" i="0" dirty="0">
                <a:solidFill>
                  <a:schemeClr val="tx1"/>
                </a:solidFill>
              </a:endParaRPr>
            </a:p>
          </p:txBody>
        </p:sp>
        <p:pic>
          <p:nvPicPr>
            <p:cNvPr id="17" name="Graphic 39" descr="Lightbulb">
              <a:extLst>
                <a:ext uri="{FF2B5EF4-FFF2-40B4-BE49-F238E27FC236}">
                  <a16:creationId xmlns:a16="http://schemas.microsoft.com/office/drawing/2014/main" id="{D8AC44D3-91C3-9E4D-9F10-9A8B30B7B90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43138" y="8237723"/>
              <a:ext cx="570308" cy="570308"/>
            </a:xfrm>
            <a:prstGeom prst="rect">
              <a:avLst/>
            </a:prstGeom>
          </p:spPr>
        </p:pic>
      </p:grpSp>
      <p:pic>
        <p:nvPicPr>
          <p:cNvPr id="25" name="Grafik 24" descr="Pfeil mit einer Linie: Kurve gegen den Uhrzeigersinn Silhouette">
            <a:extLst>
              <a:ext uri="{FF2B5EF4-FFF2-40B4-BE49-F238E27FC236}">
                <a16:creationId xmlns:a16="http://schemas.microsoft.com/office/drawing/2014/main" id="{59F50CB9-AAEB-A04B-A8EB-25C67BCA65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2182295">
            <a:off x="-442880" y="2362672"/>
            <a:ext cx="2296599" cy="2296599"/>
          </a:xfrm>
          <a:prstGeom prst="rect">
            <a:avLst/>
          </a:prstGeom>
        </p:spPr>
      </p:pic>
      <p:sp>
        <p:nvSpPr>
          <p:cNvPr id="26" name="Abgerundetes Rechteck 25">
            <a:extLst>
              <a:ext uri="{FF2B5EF4-FFF2-40B4-BE49-F238E27FC236}">
                <a16:creationId xmlns:a16="http://schemas.microsoft.com/office/drawing/2014/main" id="{1F6FE1D5-CEE7-D541-97A2-21EB4CC2386D}"/>
              </a:ext>
            </a:extLst>
          </p:cNvPr>
          <p:cNvSpPr/>
          <p:nvPr/>
        </p:nvSpPr>
        <p:spPr>
          <a:xfrm>
            <a:off x="2929898" y="2736574"/>
            <a:ext cx="2876779" cy="1548793"/>
          </a:xfrm>
          <a:prstGeom prst="roundRect">
            <a:avLst/>
          </a:prstGeom>
          <a:solidFill>
            <a:schemeClr val="bg1"/>
          </a:solidFill>
          <a:ln w="38100">
            <a:solidFill>
              <a:srgbClr val="37ADA8"/>
            </a:solidFill>
          </a:ln>
        </p:spPr>
        <p:txBody>
          <a:bodyPr wrap="square" rtlCol="0" anchor="ctr">
            <a:spAutoFit/>
          </a:bodyPr>
          <a:lstStyle/>
          <a:p>
            <a:pPr algn="ctr">
              <a:lnSpc>
                <a:spcPct val="107000"/>
              </a:lnSpc>
              <a:spcAft>
                <a:spcPts val="800"/>
              </a:spcAft>
            </a:pPr>
            <a:r>
              <a:rPr lang="de-DE" b="1" dirty="0">
                <a:solidFill>
                  <a:srgbClr val="37ADA8"/>
                </a:solidFill>
                <a:ea typeface="Calibri" panose="020F0502020204030204" pitchFamily="34" charset="0"/>
                <a:cs typeface="Times New Roman" panose="02020603050405020304" pitchFamily="18" charset="0"/>
              </a:rPr>
              <a:t>VIDEO</a:t>
            </a:r>
          </a:p>
          <a:p>
            <a:pPr algn="ctr">
              <a:lnSpc>
                <a:spcPct val="107000"/>
              </a:lnSpc>
              <a:spcAft>
                <a:spcPts val="800"/>
              </a:spcAft>
            </a:pPr>
            <a:r>
              <a:rPr lang="de-DE" sz="1000" dirty="0">
                <a:solidFill>
                  <a:srgbClr val="000000"/>
                </a:solidFill>
                <a:latin typeface="Helvetica" pitchFamily="2" charset="0"/>
                <a:ea typeface="Times New Roman" panose="02020603050405020304" pitchFamily="18" charset="0"/>
                <a:cs typeface="Times New Roman" panose="02020603050405020304" pitchFamily="18" charset="0"/>
              </a:rPr>
              <a:t>Beispielvideos findet Ihr unter diesen Links:               </a:t>
            </a:r>
            <a:r>
              <a:rPr lang="de-DE" dirty="0">
                <a:solidFill>
                  <a:srgbClr val="000000"/>
                </a:solidFill>
                <a:latin typeface="Helvetica" pitchFamily="2" charset="0"/>
                <a:ea typeface="Times New Roman" panose="02020603050405020304" pitchFamily="18" charset="0"/>
                <a:cs typeface="Times New Roman" panose="02020603050405020304" pitchFamily="18" charset="0"/>
              </a:rPr>
              <a:t> </a:t>
            </a:r>
            <a:r>
              <a:rPr lang="de-DE" sz="800" dirty="0">
                <a:solidFill>
                  <a:srgbClr val="0000FF"/>
                </a:solidFill>
                <a:latin typeface="Helvetica" pitchFamily="2" charset="0"/>
                <a:ea typeface="Times New Roman" panose="02020603050405020304" pitchFamily="18" charset="0"/>
                <a:cs typeface="Times New Roman" panose="02020603050405020304" pitchFamily="18" charset="0"/>
                <a:hlinkClick r:id="rId9"/>
              </a:rPr>
              <a:t>https://www.instagram.com/reel/CJrAjKUFeVK/?igshid=1n01iokunsa9a</a:t>
            </a:r>
            <a:r>
              <a:rPr lang="de-DE" sz="800" dirty="0">
                <a:solidFill>
                  <a:srgbClr val="000000"/>
                </a:solidFill>
                <a:latin typeface="Helvetica" pitchFamily="2" charset="0"/>
                <a:ea typeface="Times New Roman" panose="02020603050405020304" pitchFamily="18" charset="0"/>
                <a:cs typeface="Times New Roman" panose="02020603050405020304" pitchFamily="18" charset="0"/>
                <a:hlinkClick r:id="rId9"/>
              </a:rPr>
              <a:t> </a:t>
            </a:r>
            <a:endParaRPr lang="de-DE" sz="800" dirty="0">
              <a:solidFill>
                <a:srgbClr val="000000"/>
              </a:solidFill>
              <a:latin typeface="Helvetica" pitchFamily="2" charset="0"/>
              <a:ea typeface="Times New Roman" panose="02020603050405020304" pitchFamily="18" charset="0"/>
              <a:cs typeface="Times New Roman" panose="02020603050405020304" pitchFamily="18" charset="0"/>
            </a:endParaRPr>
          </a:p>
          <a:p>
            <a:pPr algn="ctr"/>
            <a:endParaRPr lang="de-DE" sz="800" dirty="0">
              <a:solidFill>
                <a:srgbClr val="000000"/>
              </a:solidFill>
              <a:latin typeface="Helvetica" pitchFamily="2" charset="0"/>
              <a:ea typeface="Times New Roman" panose="02020603050405020304" pitchFamily="18" charset="0"/>
              <a:cs typeface="Times New Roman" panose="02020603050405020304" pitchFamily="18" charset="0"/>
            </a:endParaRPr>
          </a:p>
          <a:p>
            <a:pPr algn="ctr"/>
            <a:r>
              <a:rPr lang="de-DE" sz="800" dirty="0">
                <a:solidFill>
                  <a:srgbClr val="000000"/>
                </a:solidFill>
                <a:latin typeface="Helvetica" pitchFamily="2" charset="0"/>
                <a:ea typeface="Times New Roman" panose="02020603050405020304" pitchFamily="18" charset="0"/>
                <a:cs typeface="Times New Roman" panose="02020603050405020304" pitchFamily="18" charset="0"/>
                <a:hlinkClick r:id="rId10"/>
              </a:rPr>
              <a:t>https://www.instagram.com/p/CK3xT2wnHwP/</a:t>
            </a:r>
            <a:endParaRPr lang="de-DE" sz="800" dirty="0">
              <a:solidFill>
                <a:srgbClr val="000000"/>
              </a:solidFill>
              <a:latin typeface="Helvetica" pitchFamily="2" charset="0"/>
              <a:ea typeface="Times New Roman" panose="02020603050405020304" pitchFamily="18" charset="0"/>
              <a:cs typeface="Times New Roman" panose="02020603050405020304" pitchFamily="18" charset="0"/>
            </a:endParaRPr>
          </a:p>
        </p:txBody>
      </p:sp>
      <p:pic>
        <p:nvPicPr>
          <p:cNvPr id="4" name="Grafik 3">
            <a:hlinkClick r:id="rId2"/>
            <a:extLst>
              <a:ext uri="{FF2B5EF4-FFF2-40B4-BE49-F238E27FC236}">
                <a16:creationId xmlns:a16="http://schemas.microsoft.com/office/drawing/2014/main" id="{271B2BBE-0958-3448-9B8A-412F7F79649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308080" y="2338891"/>
            <a:ext cx="495300" cy="495300"/>
          </a:xfrm>
          <a:prstGeom prst="rect">
            <a:avLst/>
          </a:prstGeom>
        </p:spPr>
      </p:pic>
      <p:pic>
        <p:nvPicPr>
          <p:cNvPr id="27" name="Grafik 26" descr="Pfeil mit einer Linie: Kurve gegen den Uhrzeigersinn Silhouette">
            <a:extLst>
              <a:ext uri="{FF2B5EF4-FFF2-40B4-BE49-F238E27FC236}">
                <a16:creationId xmlns:a16="http://schemas.microsoft.com/office/drawing/2014/main" id="{45F00EFD-178E-C747-9316-23D6055998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417705" flipH="1">
            <a:off x="5442997" y="1715388"/>
            <a:ext cx="766560" cy="766560"/>
          </a:xfrm>
          <a:prstGeom prst="rect">
            <a:avLst/>
          </a:prstGeom>
        </p:spPr>
      </p:pic>
    </p:spTree>
    <p:extLst>
      <p:ext uri="{BB962C8B-B14F-4D97-AF65-F5344CB8AC3E}">
        <p14:creationId xmlns:p14="http://schemas.microsoft.com/office/powerpoint/2010/main" val="394052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A6446-F66D-A34E-93FC-CC75F335DFE4}"/>
              </a:ext>
            </a:extLst>
          </p:cNvPr>
          <p:cNvSpPr>
            <a:spLocks noGrp="1"/>
          </p:cNvSpPr>
          <p:nvPr>
            <p:ph type="title"/>
          </p:nvPr>
        </p:nvSpPr>
        <p:spPr>
          <a:xfrm>
            <a:off x="293565" y="671418"/>
            <a:ext cx="5299625" cy="954941"/>
          </a:xfrm>
        </p:spPr>
        <p:txBody>
          <a:bodyPr/>
          <a:lstStyle/>
          <a:p>
            <a:r>
              <a:rPr lang="de-DE" dirty="0" err="1"/>
              <a:t>Plankchallenge</a:t>
            </a:r>
            <a:r>
              <a:rPr lang="de-DE" dirty="0"/>
              <a:t> erfinden</a:t>
            </a:r>
          </a:p>
        </p:txBody>
      </p:sp>
      <p:sp>
        <p:nvSpPr>
          <p:cNvPr id="7" name="Rechteck 6">
            <a:extLst>
              <a:ext uri="{FF2B5EF4-FFF2-40B4-BE49-F238E27FC236}">
                <a16:creationId xmlns:a16="http://schemas.microsoft.com/office/drawing/2014/main" id="{BF1B01A2-35DA-8E4A-8890-07A674299CA6}"/>
              </a:ext>
            </a:extLst>
          </p:cNvPr>
          <p:cNvSpPr/>
          <p:nvPr/>
        </p:nvSpPr>
        <p:spPr>
          <a:xfrm>
            <a:off x="286638" y="7311698"/>
            <a:ext cx="5706768" cy="1384995"/>
          </a:xfrm>
          <a:prstGeom prst="rect">
            <a:avLst/>
          </a:prstGeom>
        </p:spPr>
        <p:txBody>
          <a:bodyPr wrap="square">
            <a:spAutoFit/>
          </a:bodyPr>
          <a:lstStyle/>
          <a:p>
            <a:r>
              <a:rPr lang="de-DE" sz="1200" dirty="0">
                <a:solidFill>
                  <a:srgbClr val="000000"/>
                </a:solidFill>
                <a:latin typeface="Helvetica" pitchFamily="2" charset="0"/>
                <a:cs typeface="Times New Roman" panose="02020603050405020304" pitchFamily="18" charset="0"/>
              </a:rPr>
              <a:t>Euer </a:t>
            </a:r>
            <a:r>
              <a:rPr lang="de-DE" sz="1200" b="1" u="sng" dirty="0">
                <a:solidFill>
                  <a:srgbClr val="000000"/>
                </a:solidFill>
                <a:latin typeface="Helvetica" pitchFamily="2" charset="0"/>
                <a:cs typeface="Times New Roman" panose="02020603050405020304" pitchFamily="18" charset="0"/>
              </a:rPr>
              <a:t>Lernprodukt</a:t>
            </a:r>
            <a:r>
              <a:rPr lang="de-DE" sz="1200" dirty="0">
                <a:solidFill>
                  <a:srgbClr val="000000"/>
                </a:solidFill>
                <a:latin typeface="Helvetica" pitchFamily="2" charset="0"/>
                <a:cs typeface="Times New Roman" panose="02020603050405020304" pitchFamily="18" charset="0"/>
              </a:rPr>
              <a:t> ist ein zweites Video: </a:t>
            </a:r>
          </a:p>
          <a:p>
            <a:r>
              <a:rPr lang="de-DE" sz="1200" dirty="0">
                <a:solidFill>
                  <a:srgbClr val="000000"/>
                </a:solidFill>
                <a:latin typeface="Helvetica" pitchFamily="2" charset="0"/>
                <a:cs typeface="Times New Roman" panose="02020603050405020304" pitchFamily="18" charset="0"/>
              </a:rPr>
              <a:t>Ihr präsentiert eure Übung. Wenn ihr für die Übung mehrere Level erstellt habt, könnt Ihr alle drei Varianten im Video zeigen. Wenn die "schweren" Varianten von Euch selber nicht durchführbar sind, erklärt Ihr diese bitte im Video. Es muss aber mindestens eine Variante selber durchgeführt werden. Vergesst eure Selbsteinschätzung nicht.</a:t>
            </a:r>
          </a:p>
          <a:p>
            <a:endParaRPr lang="de-DE" sz="1200" dirty="0">
              <a:solidFill>
                <a:srgbClr val="000000"/>
              </a:solidFill>
              <a:latin typeface="Helvetica" pitchFamily="2" charset="0"/>
              <a:cs typeface="Times New Roman" panose="02020603050405020304" pitchFamily="18" charset="0"/>
            </a:endParaRPr>
          </a:p>
        </p:txBody>
      </p:sp>
      <p:sp>
        <p:nvSpPr>
          <p:cNvPr id="3" name="Rechteck 2">
            <a:extLst>
              <a:ext uri="{FF2B5EF4-FFF2-40B4-BE49-F238E27FC236}">
                <a16:creationId xmlns:a16="http://schemas.microsoft.com/office/drawing/2014/main" id="{340DB16C-6359-1548-94E7-73AE765B3B2F}"/>
              </a:ext>
            </a:extLst>
          </p:cNvPr>
          <p:cNvSpPr/>
          <p:nvPr/>
        </p:nvSpPr>
        <p:spPr>
          <a:xfrm>
            <a:off x="293565" y="1472655"/>
            <a:ext cx="6033816" cy="3785652"/>
          </a:xfrm>
          <a:prstGeom prst="rect">
            <a:avLst/>
          </a:prstGeom>
        </p:spPr>
        <p:txBody>
          <a:bodyPr wrap="square">
            <a:spAutoFit/>
          </a:bodyPr>
          <a:lstStyle/>
          <a:p>
            <a:r>
              <a:rPr lang="de-DE" sz="1200" dirty="0">
                <a:solidFill>
                  <a:srgbClr val="000000"/>
                </a:solidFill>
                <a:latin typeface="Helvetica" pitchFamily="2" charset="0"/>
                <a:cs typeface="Times New Roman" panose="02020603050405020304" pitchFamily="18" charset="0"/>
              </a:rPr>
              <a:t>Im nächsten Schritt entwickelt ihr eine komplett neue Herausforderung (20 </a:t>
            </a:r>
            <a:r>
              <a:rPr lang="de-DE" sz="1200" dirty="0" err="1">
                <a:solidFill>
                  <a:srgbClr val="000000"/>
                </a:solidFill>
                <a:latin typeface="Helvetica" pitchFamily="2" charset="0"/>
                <a:cs typeface="Times New Roman" panose="02020603050405020304" pitchFamily="18" charset="0"/>
              </a:rPr>
              <a:t>sek.</a:t>
            </a:r>
            <a:r>
              <a:rPr lang="de-DE" sz="1200" dirty="0">
                <a:solidFill>
                  <a:srgbClr val="000000"/>
                </a:solidFill>
                <a:latin typeface="Helvetica" pitchFamily="2" charset="0"/>
                <a:cs typeface="Times New Roman" panose="02020603050405020304" pitchFamily="18" charset="0"/>
              </a:rPr>
              <a:t> - Übung).</a:t>
            </a:r>
          </a:p>
          <a:p>
            <a:r>
              <a:rPr lang="de-DE" sz="1200" dirty="0">
                <a:solidFill>
                  <a:srgbClr val="000000"/>
                </a:solidFill>
                <a:latin typeface="Helvetica" pitchFamily="2" charset="0"/>
                <a:cs typeface="Times New Roman" panose="02020603050405020304" pitchFamily="18" charset="0"/>
              </a:rPr>
              <a:t> </a:t>
            </a:r>
          </a:p>
          <a:p>
            <a:r>
              <a:rPr lang="de-DE" sz="1200" dirty="0">
                <a:solidFill>
                  <a:srgbClr val="000000"/>
                </a:solidFill>
                <a:latin typeface="Helvetica" pitchFamily="2" charset="0"/>
                <a:cs typeface="Times New Roman" panose="02020603050405020304" pitchFamily="18" charset="0"/>
              </a:rPr>
              <a:t>Ihr könnte bei der Übung bei Plank-Variationen bleiben ODER ihr wählt eine andere Grundübung. Zur Auswahl steht euch: </a:t>
            </a:r>
            <a:r>
              <a:rPr lang="de-DE" sz="1200" dirty="0" err="1">
                <a:solidFill>
                  <a:srgbClr val="000000"/>
                </a:solidFill>
                <a:latin typeface="Helvetica" pitchFamily="2" charset="0"/>
                <a:cs typeface="Times New Roman" panose="02020603050405020304" pitchFamily="18" charset="0"/>
              </a:rPr>
              <a:t>Burpee</a:t>
            </a:r>
            <a:r>
              <a:rPr lang="de-DE" sz="1200" dirty="0">
                <a:solidFill>
                  <a:srgbClr val="000000"/>
                </a:solidFill>
                <a:latin typeface="Helvetica" pitchFamily="2" charset="0"/>
                <a:cs typeface="Times New Roman" panose="02020603050405020304" pitchFamily="18" charset="0"/>
              </a:rPr>
              <a:t>, </a:t>
            </a:r>
            <a:r>
              <a:rPr lang="de-DE" sz="1200" dirty="0" err="1">
                <a:solidFill>
                  <a:srgbClr val="000000"/>
                </a:solidFill>
                <a:latin typeface="Helvetica" pitchFamily="2" charset="0"/>
                <a:cs typeface="Times New Roman" panose="02020603050405020304" pitchFamily="18" charset="0"/>
              </a:rPr>
              <a:t>Squat</a:t>
            </a:r>
            <a:r>
              <a:rPr lang="de-DE" sz="1200" dirty="0">
                <a:solidFill>
                  <a:srgbClr val="000000"/>
                </a:solidFill>
                <a:latin typeface="Helvetica" pitchFamily="2" charset="0"/>
                <a:cs typeface="Times New Roman" panose="02020603050405020304" pitchFamily="18" charset="0"/>
              </a:rPr>
              <a:t>, </a:t>
            </a:r>
            <a:r>
              <a:rPr lang="de-DE" sz="1200" dirty="0" err="1">
                <a:solidFill>
                  <a:srgbClr val="000000"/>
                </a:solidFill>
                <a:latin typeface="Helvetica" pitchFamily="2" charset="0"/>
                <a:cs typeface="Times New Roman" panose="02020603050405020304" pitchFamily="18" charset="0"/>
              </a:rPr>
              <a:t>Crunch</a:t>
            </a:r>
            <a:r>
              <a:rPr lang="de-DE" sz="1200" dirty="0">
                <a:solidFill>
                  <a:srgbClr val="000000"/>
                </a:solidFill>
                <a:latin typeface="Helvetica" pitchFamily="2" charset="0"/>
                <a:cs typeface="Times New Roman" panose="02020603050405020304" pitchFamily="18" charset="0"/>
              </a:rPr>
              <a:t> oder Plank. </a:t>
            </a:r>
          </a:p>
          <a:p>
            <a:r>
              <a:rPr lang="de-DE" sz="1200" dirty="0">
                <a:solidFill>
                  <a:srgbClr val="000000"/>
                </a:solidFill>
                <a:latin typeface="Helvetica" pitchFamily="2" charset="0"/>
                <a:cs typeface="Times New Roman" panose="02020603050405020304" pitchFamily="18" charset="0"/>
              </a:rPr>
              <a:t>Übernehmt die Musik von oben oder wählt eine andere.</a:t>
            </a:r>
          </a:p>
          <a:p>
            <a:r>
              <a:rPr lang="de-DE" sz="1200" dirty="0">
                <a:solidFill>
                  <a:srgbClr val="000000"/>
                </a:solidFill>
                <a:latin typeface="Helvetica" pitchFamily="2" charset="0"/>
                <a:cs typeface="Times New Roman" panose="02020603050405020304" pitchFamily="18" charset="0"/>
              </a:rPr>
              <a:t> </a:t>
            </a:r>
          </a:p>
          <a:p>
            <a:pPr marL="171450"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Die Grundkriterien für deine Übung sind: </a:t>
            </a:r>
          </a:p>
          <a:p>
            <a:endParaRPr lang="de-DE" sz="1200" dirty="0">
              <a:solidFill>
                <a:srgbClr val="000000"/>
              </a:solidFill>
              <a:latin typeface="Helvetica" pitchFamily="2" charset="0"/>
              <a:cs typeface="Times New Roman" panose="02020603050405020304" pitchFamily="18" charset="0"/>
            </a:endParaRPr>
          </a:p>
          <a:p>
            <a:pPr marL="628650" lvl="1"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Kombination von Übungsvariationen einer Grundübung (in einer Übung bleiben!)</a:t>
            </a:r>
          </a:p>
          <a:p>
            <a:pPr marL="628650" lvl="1"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koordinative Herausforderung (wenig anspruchsvoll vs. sehr anspruchsvoll)</a:t>
            </a:r>
          </a:p>
          <a:p>
            <a:pPr marL="628650" lvl="1"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passende Musikauswahl</a:t>
            </a:r>
          </a:p>
          <a:p>
            <a:pPr marL="171450" indent="-171450">
              <a:buFont typeface="Arial" panose="020B0604020202020204" pitchFamily="34" charset="0"/>
              <a:buChar char="•"/>
            </a:pPr>
            <a:endParaRPr lang="de-DE" sz="1200" dirty="0">
              <a:solidFill>
                <a:srgbClr val="000000"/>
              </a:solidFill>
              <a:latin typeface="Helvetica" pitchFamily="2" charset="0"/>
              <a:cs typeface="Times New Roman" panose="02020603050405020304" pitchFamily="18" charset="0"/>
            </a:endParaRPr>
          </a:p>
          <a:p>
            <a:pPr marL="171450"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Länge der Übung: ca. 20 Sekunden</a:t>
            </a:r>
          </a:p>
          <a:p>
            <a:pPr marL="171450" indent="-171450">
              <a:buFont typeface="Arial" panose="020B0604020202020204" pitchFamily="34" charset="0"/>
              <a:buChar char="•"/>
            </a:pPr>
            <a:endParaRPr lang="de-DE" sz="1200" dirty="0">
              <a:solidFill>
                <a:srgbClr val="000000"/>
              </a:solidFill>
              <a:latin typeface="Helvetica" pitchFamily="2" charset="0"/>
              <a:cs typeface="Times New Roman" panose="02020603050405020304" pitchFamily="18" charset="0"/>
            </a:endParaRPr>
          </a:p>
          <a:p>
            <a:pPr marL="171450"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Ausführungskriterien: Körperspannung, korrekt ausgeführt, passend zur Musikvorlage (auf den Beat/Takt, ggf. halber Takt, doppelter Takt)</a:t>
            </a:r>
          </a:p>
          <a:p>
            <a:pPr marL="171450" indent="-171450">
              <a:buFont typeface="Arial" panose="020B0604020202020204" pitchFamily="34" charset="0"/>
              <a:buChar char="•"/>
            </a:pPr>
            <a:endParaRPr lang="de-DE" sz="1200" dirty="0">
              <a:solidFill>
                <a:srgbClr val="000000"/>
              </a:solidFill>
              <a:latin typeface="Helvetica" pitchFamily="2" charset="0"/>
              <a:cs typeface="Times New Roman" panose="02020603050405020304" pitchFamily="18" charset="0"/>
            </a:endParaRPr>
          </a:p>
          <a:p>
            <a:pPr marL="171450" indent="-171450">
              <a:buFont typeface="Arial" panose="020B0604020202020204" pitchFamily="34" charset="0"/>
              <a:buChar char="•"/>
            </a:pPr>
            <a:r>
              <a:rPr lang="de-DE" sz="1200" dirty="0">
                <a:solidFill>
                  <a:srgbClr val="000000"/>
                </a:solidFill>
                <a:latin typeface="Helvetica" pitchFamily="2" charset="0"/>
                <a:cs typeface="Times New Roman" panose="02020603050405020304" pitchFamily="18" charset="0"/>
              </a:rPr>
              <a:t>Überlegt euch für eure Übung drei Level: leicht/mittel/schwer</a:t>
            </a:r>
          </a:p>
        </p:txBody>
      </p:sp>
      <p:sp>
        <p:nvSpPr>
          <p:cNvPr id="9" name="Titel 4">
            <a:extLst>
              <a:ext uri="{FF2B5EF4-FFF2-40B4-BE49-F238E27FC236}">
                <a16:creationId xmlns:a16="http://schemas.microsoft.com/office/drawing/2014/main" id="{8063E01E-F207-0144-B3B0-CBB7C3D3D1F3}"/>
              </a:ext>
            </a:extLst>
          </p:cNvPr>
          <p:cNvSpPr txBox="1">
            <a:spLocks/>
          </p:cNvSpPr>
          <p:nvPr/>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#3</a:t>
            </a:r>
          </a:p>
        </p:txBody>
      </p:sp>
      <p:sp>
        <p:nvSpPr>
          <p:cNvPr id="10" name="Abgerundetes Rechteck 9">
            <a:extLst>
              <a:ext uri="{FF2B5EF4-FFF2-40B4-BE49-F238E27FC236}">
                <a16:creationId xmlns:a16="http://schemas.microsoft.com/office/drawing/2014/main" id="{673ADF32-7DA7-FE4A-8B8F-26E66A785E50}"/>
              </a:ext>
            </a:extLst>
          </p:cNvPr>
          <p:cNvSpPr/>
          <p:nvPr/>
        </p:nvSpPr>
        <p:spPr>
          <a:xfrm>
            <a:off x="902420" y="8871916"/>
            <a:ext cx="5406305" cy="576848"/>
          </a:xfrm>
          <a:prstGeom prst="roundRect">
            <a:avLst/>
          </a:prstGeom>
          <a:noFill/>
          <a:ln>
            <a:solidFill>
              <a:srgbClr val="4E9BB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3" name="Grafik 12" descr="Ein Bild, das Text, Schild, draußen, drehen enthält.&#10;&#10;Automatisch generierte Beschreibung">
            <a:extLst>
              <a:ext uri="{FF2B5EF4-FFF2-40B4-BE49-F238E27FC236}">
                <a16:creationId xmlns:a16="http://schemas.microsoft.com/office/drawing/2014/main" id="{616333A4-0A2C-B344-BB10-8B948949155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2077" y="8912690"/>
            <a:ext cx="520700" cy="495300"/>
          </a:xfrm>
          <a:prstGeom prst="rect">
            <a:avLst/>
          </a:prstGeom>
        </p:spPr>
      </p:pic>
      <p:sp>
        <p:nvSpPr>
          <p:cNvPr id="14" name="Rechteck 13">
            <a:extLst>
              <a:ext uri="{FF2B5EF4-FFF2-40B4-BE49-F238E27FC236}">
                <a16:creationId xmlns:a16="http://schemas.microsoft.com/office/drawing/2014/main" id="{6E84CB59-4369-F74E-8670-E4851E358BC2}"/>
              </a:ext>
            </a:extLst>
          </p:cNvPr>
          <p:cNvSpPr/>
          <p:nvPr/>
        </p:nvSpPr>
        <p:spPr>
          <a:xfrm>
            <a:off x="942403" y="8991063"/>
            <a:ext cx="1627369" cy="338554"/>
          </a:xfrm>
          <a:prstGeom prst="rect">
            <a:avLst/>
          </a:prstGeom>
        </p:spPr>
        <p:txBody>
          <a:bodyPr wrap="none">
            <a:spAutoFit/>
          </a:bodyPr>
          <a:lstStyle/>
          <a:p>
            <a:pPr lvl="0" eaLnBrk="0" fontAlgn="base" hangingPunct="0">
              <a:spcBef>
                <a:spcPct val="0"/>
              </a:spcBef>
              <a:spcAft>
                <a:spcPct val="0"/>
              </a:spcAft>
            </a:pPr>
            <a:r>
              <a:rPr lang="de-DE" altLang="de-DE" sz="1600" dirty="0">
                <a:solidFill>
                  <a:srgbClr val="000000"/>
                </a:solidFill>
                <a:latin typeface="Helvetica Neue" panose="02000503000000020004" pitchFamily="2" charset="0"/>
                <a:cs typeface="Times New Roman" panose="02020603050405020304" pitchFamily="18" charset="0"/>
              </a:rPr>
              <a:t>Abgabe ist am: </a:t>
            </a:r>
            <a:endParaRPr lang="de-DE" altLang="de-DE" sz="1600" dirty="0"/>
          </a:p>
        </p:txBody>
      </p:sp>
      <p:pic>
        <p:nvPicPr>
          <p:cNvPr id="15" name="Grafik 14" descr="Ein Bild, das Text, Vektorgrafiken, ClipArt enthält.&#10;&#10;Automatisch generierte Beschreibung">
            <a:extLst>
              <a:ext uri="{FF2B5EF4-FFF2-40B4-BE49-F238E27FC236}">
                <a16:creationId xmlns:a16="http://schemas.microsoft.com/office/drawing/2014/main" id="{F09B7D98-371D-494A-9420-D7A19B3991C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582128" y="5500169"/>
            <a:ext cx="942605" cy="485357"/>
          </a:xfrm>
          <a:prstGeom prst="rect">
            <a:avLst/>
          </a:prstGeom>
        </p:spPr>
      </p:pic>
      <p:pic>
        <p:nvPicPr>
          <p:cNvPr id="16" name="Grafik 15" descr="Ein Bild, das Text, Helm enthält.&#10;&#10;Automatisch generierte Beschreibung">
            <a:extLst>
              <a:ext uri="{FF2B5EF4-FFF2-40B4-BE49-F238E27FC236}">
                <a16:creationId xmlns:a16="http://schemas.microsoft.com/office/drawing/2014/main" id="{4D918E94-5DBE-9E44-9B1C-528FBD4132D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95374" y="6688722"/>
            <a:ext cx="783317" cy="442154"/>
          </a:xfrm>
          <a:prstGeom prst="rect">
            <a:avLst/>
          </a:prstGeom>
        </p:spPr>
      </p:pic>
      <p:pic>
        <p:nvPicPr>
          <p:cNvPr id="17" name="Grafik 16">
            <a:extLst>
              <a:ext uri="{FF2B5EF4-FFF2-40B4-BE49-F238E27FC236}">
                <a16:creationId xmlns:a16="http://schemas.microsoft.com/office/drawing/2014/main" id="{275AAF95-9B20-094E-819C-1A1DAE946B8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076709" y="5470625"/>
            <a:ext cx="599668" cy="575307"/>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C0171E8F-3E19-E044-AE30-6DD5C2A466E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686762" y="5528784"/>
            <a:ext cx="1011942" cy="321900"/>
          </a:xfrm>
          <a:prstGeom prst="rect">
            <a:avLst/>
          </a:prstGeom>
        </p:spPr>
      </p:pic>
      <p:pic>
        <p:nvPicPr>
          <p:cNvPr id="19" name="Grafik 18" descr="Ein Bild, das Text, Sitz, Streichinstrument enthält.&#10;&#10;Automatisch generierte Beschreibung">
            <a:extLst>
              <a:ext uri="{FF2B5EF4-FFF2-40B4-BE49-F238E27FC236}">
                <a16:creationId xmlns:a16="http://schemas.microsoft.com/office/drawing/2014/main" id="{03EEF40D-2AB2-FB4C-BF02-FAF0AA04155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081884" y="6710969"/>
            <a:ext cx="925738" cy="314826"/>
          </a:xfrm>
          <a:prstGeom prst="rect">
            <a:avLst/>
          </a:prstGeom>
        </p:spPr>
      </p:pic>
      <p:pic>
        <p:nvPicPr>
          <p:cNvPr id="20" name="Grafik 19">
            <a:extLst>
              <a:ext uri="{FF2B5EF4-FFF2-40B4-BE49-F238E27FC236}">
                <a16:creationId xmlns:a16="http://schemas.microsoft.com/office/drawing/2014/main" id="{37984E21-3955-7546-8CB0-8288D2EAD1C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982075" y="6152272"/>
            <a:ext cx="1091161" cy="321900"/>
          </a:xfrm>
          <a:prstGeom prst="rect">
            <a:avLst/>
          </a:prstGeom>
        </p:spPr>
      </p:pic>
      <p:pic>
        <p:nvPicPr>
          <p:cNvPr id="21" name="Grafik 20" descr="Ein Bild, das Text, Vektorgrafiken enthält.&#10;&#10;Automatisch generierte Beschreibung">
            <a:extLst>
              <a:ext uri="{FF2B5EF4-FFF2-40B4-BE49-F238E27FC236}">
                <a16:creationId xmlns:a16="http://schemas.microsoft.com/office/drawing/2014/main" id="{6FFAFBEF-E583-0E47-AD42-57BB58758FB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229840" y="6091040"/>
            <a:ext cx="892348" cy="442154"/>
          </a:xfrm>
          <a:prstGeom prst="rect">
            <a:avLst/>
          </a:prstGeom>
        </p:spPr>
      </p:pic>
      <p:pic>
        <p:nvPicPr>
          <p:cNvPr id="22" name="Grafik 21">
            <a:extLst>
              <a:ext uri="{FF2B5EF4-FFF2-40B4-BE49-F238E27FC236}">
                <a16:creationId xmlns:a16="http://schemas.microsoft.com/office/drawing/2014/main" id="{4BC7BC62-DBEA-3B4F-8D1B-897A9E20EFD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182801" y="6074069"/>
            <a:ext cx="916396" cy="482229"/>
          </a:xfrm>
          <a:prstGeom prst="rect">
            <a:avLst/>
          </a:prstGeom>
        </p:spPr>
      </p:pic>
      <p:pic>
        <p:nvPicPr>
          <p:cNvPr id="23" name="Grafik 22">
            <a:extLst>
              <a:ext uri="{FF2B5EF4-FFF2-40B4-BE49-F238E27FC236}">
                <a16:creationId xmlns:a16="http://schemas.microsoft.com/office/drawing/2014/main" id="{6226A8CB-CE88-FA49-BC64-47EAA34F82E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793719" y="6027135"/>
            <a:ext cx="1011942" cy="509379"/>
          </a:xfrm>
          <a:prstGeom prst="rect">
            <a:avLst/>
          </a:prstGeom>
        </p:spPr>
      </p:pic>
      <p:pic>
        <p:nvPicPr>
          <p:cNvPr id="24" name="Grafik 23" descr="Ein Bild, das Text, ClipArt enthält.&#10;&#10;Automatisch generierte Beschreibung">
            <a:extLst>
              <a:ext uri="{FF2B5EF4-FFF2-40B4-BE49-F238E27FC236}">
                <a16:creationId xmlns:a16="http://schemas.microsoft.com/office/drawing/2014/main" id="{91301F7A-696A-3142-BE7D-A88EB010E0A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660107" y="6692255"/>
            <a:ext cx="1011942" cy="323955"/>
          </a:xfrm>
          <a:prstGeom prst="rect">
            <a:avLst/>
          </a:prstGeom>
        </p:spPr>
      </p:pic>
      <p:pic>
        <p:nvPicPr>
          <p:cNvPr id="25" name="Grafik 24">
            <a:extLst>
              <a:ext uri="{FF2B5EF4-FFF2-40B4-BE49-F238E27FC236}">
                <a16:creationId xmlns:a16="http://schemas.microsoft.com/office/drawing/2014/main" id="{F6A83B53-972C-D645-9361-9D82E59019D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44061" y="6254887"/>
            <a:ext cx="1011942" cy="522404"/>
          </a:xfrm>
          <a:prstGeom prst="rect">
            <a:avLst/>
          </a:prstGeom>
        </p:spPr>
      </p:pic>
      <p:pic>
        <p:nvPicPr>
          <p:cNvPr id="26" name="Grafik 25" descr="Ein Bild, das Helm enthält.&#10;&#10;Automatisch generierte Beschreibung">
            <a:extLst>
              <a:ext uri="{FF2B5EF4-FFF2-40B4-BE49-F238E27FC236}">
                <a16:creationId xmlns:a16="http://schemas.microsoft.com/office/drawing/2014/main" id="{41CBAED3-55B5-1740-887C-FBDDEE82450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920079" y="5504801"/>
            <a:ext cx="765838" cy="511593"/>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7DBE3BDA-1F9A-0547-8D48-DCBAA118F646}"/>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flipH="1">
            <a:off x="619155" y="5262513"/>
            <a:ext cx="935109" cy="745838"/>
          </a:xfrm>
          <a:prstGeom prst="rect">
            <a:avLst/>
          </a:prstGeom>
        </p:spPr>
      </p:pic>
    </p:spTree>
    <p:extLst>
      <p:ext uri="{BB962C8B-B14F-4D97-AF65-F5344CB8AC3E}">
        <p14:creationId xmlns:p14="http://schemas.microsoft.com/office/powerpoint/2010/main" val="176621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11E9A-23F3-704D-83F2-5D50A26431FB}"/>
              </a:ext>
            </a:extLst>
          </p:cNvPr>
          <p:cNvSpPr>
            <a:spLocks noGrp="1"/>
          </p:cNvSpPr>
          <p:nvPr>
            <p:ph type="title"/>
          </p:nvPr>
        </p:nvSpPr>
        <p:spPr>
          <a:xfrm>
            <a:off x="293567" y="653419"/>
            <a:ext cx="3440912" cy="694925"/>
          </a:xfrm>
        </p:spPr>
        <p:txBody>
          <a:bodyPr/>
          <a:lstStyle/>
          <a:p>
            <a:r>
              <a:rPr lang="de-DE" dirty="0" err="1"/>
              <a:t>Plankvarianten</a:t>
            </a:r>
            <a:endParaRPr lang="de-DE" dirty="0"/>
          </a:p>
        </p:txBody>
      </p:sp>
      <p:sp>
        <p:nvSpPr>
          <p:cNvPr id="19" name="Titel 4">
            <a:extLst>
              <a:ext uri="{FF2B5EF4-FFF2-40B4-BE49-F238E27FC236}">
                <a16:creationId xmlns:a16="http://schemas.microsoft.com/office/drawing/2014/main" id="{6D0A58CB-E35E-5F4F-B1F7-5A11292B41AB}"/>
              </a:ext>
            </a:extLst>
          </p:cNvPr>
          <p:cNvSpPr txBox="1">
            <a:spLocks/>
          </p:cNvSpPr>
          <p:nvPr/>
        </p:nvSpPr>
        <p:spPr>
          <a:xfrm>
            <a:off x="293567" y="688179"/>
            <a:ext cx="1235902" cy="7960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#3</a:t>
            </a:r>
          </a:p>
        </p:txBody>
      </p:sp>
      <p:pic>
        <p:nvPicPr>
          <p:cNvPr id="4" name="Grafik 3" descr="Ein Bild, das Text, Vektorgrafiken, ClipArt enthält.&#10;&#10;Automatisch generierte Beschreibung">
            <a:extLst>
              <a:ext uri="{FF2B5EF4-FFF2-40B4-BE49-F238E27FC236}">
                <a16:creationId xmlns:a16="http://schemas.microsoft.com/office/drawing/2014/main" id="{66468EB8-9D25-EE4B-848B-019A117C785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416682" y="3687389"/>
            <a:ext cx="2057617" cy="1059489"/>
          </a:xfrm>
          <a:prstGeom prst="rect">
            <a:avLst/>
          </a:prstGeom>
        </p:spPr>
      </p:pic>
      <p:pic>
        <p:nvPicPr>
          <p:cNvPr id="6" name="Grafik 5" descr="Ein Bild, das Text, Helm enthält.&#10;&#10;Automatisch generierte Beschreibung">
            <a:extLst>
              <a:ext uri="{FF2B5EF4-FFF2-40B4-BE49-F238E27FC236}">
                <a16:creationId xmlns:a16="http://schemas.microsoft.com/office/drawing/2014/main" id="{923E9DB7-E8A5-B24B-935B-4B9C23C960D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74847" y="7672398"/>
            <a:ext cx="1709908" cy="1116758"/>
          </a:xfrm>
          <a:prstGeom prst="rect">
            <a:avLst/>
          </a:prstGeom>
        </p:spPr>
      </p:pic>
      <p:pic>
        <p:nvPicPr>
          <p:cNvPr id="8" name="Grafik 7">
            <a:extLst>
              <a:ext uri="{FF2B5EF4-FFF2-40B4-BE49-F238E27FC236}">
                <a16:creationId xmlns:a16="http://schemas.microsoft.com/office/drawing/2014/main" id="{CA967AE3-0B18-624D-B995-2B93F2ECE9F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982682" y="7468060"/>
            <a:ext cx="1309020" cy="1255841"/>
          </a:xfrm>
          <a:prstGeom prst="rect">
            <a:avLst/>
          </a:prstGeom>
        </p:spPr>
      </p:pic>
      <p:pic>
        <p:nvPicPr>
          <p:cNvPr id="10" name="Grafik 9" descr="Ein Bild, das Text, ClipArt enthält.&#10;&#10;Automatisch generierte Beschreibung">
            <a:extLst>
              <a:ext uri="{FF2B5EF4-FFF2-40B4-BE49-F238E27FC236}">
                <a16:creationId xmlns:a16="http://schemas.microsoft.com/office/drawing/2014/main" id="{D573B3EF-1FFA-D148-B76B-7AC94645A8F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018991" y="1727740"/>
            <a:ext cx="2208972" cy="702678"/>
          </a:xfrm>
          <a:prstGeom prst="rect">
            <a:avLst/>
          </a:prstGeom>
        </p:spPr>
      </p:pic>
      <p:pic>
        <p:nvPicPr>
          <p:cNvPr id="12" name="Grafik 11" descr="Ein Bild, das Text, Sitz, Streichinstrument enthält.&#10;&#10;Automatisch generierte Beschreibung">
            <a:extLst>
              <a:ext uri="{FF2B5EF4-FFF2-40B4-BE49-F238E27FC236}">
                <a16:creationId xmlns:a16="http://schemas.microsoft.com/office/drawing/2014/main" id="{DF338498-AED9-BC40-9153-6BD989C08E2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815053" y="4955468"/>
            <a:ext cx="2020800" cy="687236"/>
          </a:xfrm>
          <a:prstGeom prst="rect">
            <a:avLst/>
          </a:prstGeom>
        </p:spPr>
      </p:pic>
      <p:pic>
        <p:nvPicPr>
          <p:cNvPr id="14" name="Grafik 13">
            <a:extLst>
              <a:ext uri="{FF2B5EF4-FFF2-40B4-BE49-F238E27FC236}">
                <a16:creationId xmlns:a16="http://schemas.microsoft.com/office/drawing/2014/main" id="{FE2FD15F-9FDC-244E-B538-3031DFF0DE5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162889" y="1116844"/>
            <a:ext cx="2381900" cy="702678"/>
          </a:xfrm>
          <a:prstGeom prst="rect">
            <a:avLst/>
          </a:prstGeom>
        </p:spPr>
      </p:pic>
      <p:pic>
        <p:nvPicPr>
          <p:cNvPr id="16" name="Grafik 15" descr="Ein Bild, das Text, Vektorgrafiken enthält.&#10;&#10;Automatisch generierte Beschreibung">
            <a:extLst>
              <a:ext uri="{FF2B5EF4-FFF2-40B4-BE49-F238E27FC236}">
                <a16:creationId xmlns:a16="http://schemas.microsoft.com/office/drawing/2014/main" id="{D204801E-468D-694E-AB04-E3706C32DB3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945629" y="3640515"/>
            <a:ext cx="1947913" cy="965182"/>
          </a:xfrm>
          <a:prstGeom prst="rect">
            <a:avLst/>
          </a:prstGeom>
        </p:spPr>
      </p:pic>
      <p:pic>
        <p:nvPicPr>
          <p:cNvPr id="18" name="Grafik 17">
            <a:extLst>
              <a:ext uri="{FF2B5EF4-FFF2-40B4-BE49-F238E27FC236}">
                <a16:creationId xmlns:a16="http://schemas.microsoft.com/office/drawing/2014/main" id="{37AD6576-84C1-214B-9A47-0615258FDA1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123273" y="2514983"/>
            <a:ext cx="2000407" cy="1052662"/>
          </a:xfrm>
          <a:prstGeom prst="rect">
            <a:avLst/>
          </a:prstGeom>
        </p:spPr>
      </p:pic>
      <p:pic>
        <p:nvPicPr>
          <p:cNvPr id="21" name="Grafik 20">
            <a:extLst>
              <a:ext uri="{FF2B5EF4-FFF2-40B4-BE49-F238E27FC236}">
                <a16:creationId xmlns:a16="http://schemas.microsoft.com/office/drawing/2014/main" id="{FF5362D7-CE10-B04C-9C0C-F428F737179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93567" y="1933538"/>
            <a:ext cx="2208972" cy="1111924"/>
          </a:xfrm>
          <a:prstGeom prst="rect">
            <a:avLst/>
          </a:prstGeom>
        </p:spPr>
      </p:pic>
      <p:pic>
        <p:nvPicPr>
          <p:cNvPr id="23" name="Grafik 22" descr="Ein Bild, das Text, ClipArt enthält.&#10;&#10;Automatisch generierte Beschreibung">
            <a:extLst>
              <a:ext uri="{FF2B5EF4-FFF2-40B4-BE49-F238E27FC236}">
                <a16:creationId xmlns:a16="http://schemas.microsoft.com/office/drawing/2014/main" id="{D30FD34D-9EB9-6140-BF35-7FC4E03CB5B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1005" y="8564994"/>
            <a:ext cx="2208972" cy="707163"/>
          </a:xfrm>
          <a:prstGeom prst="rect">
            <a:avLst/>
          </a:prstGeom>
        </p:spPr>
      </p:pic>
      <p:pic>
        <p:nvPicPr>
          <p:cNvPr id="25" name="Grafik 24">
            <a:extLst>
              <a:ext uri="{FF2B5EF4-FFF2-40B4-BE49-F238E27FC236}">
                <a16:creationId xmlns:a16="http://schemas.microsoft.com/office/drawing/2014/main" id="{8F0C9C4C-7980-604E-9371-6082730A1501}"/>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16682" y="5176120"/>
            <a:ext cx="2208972" cy="1140358"/>
          </a:xfrm>
          <a:prstGeom prst="rect">
            <a:avLst/>
          </a:prstGeom>
        </p:spPr>
      </p:pic>
      <p:pic>
        <p:nvPicPr>
          <p:cNvPr id="27" name="Grafik 26" descr="Ein Bild, das Helm enthält.&#10;&#10;Automatisch generierte Beschreibung">
            <a:extLst>
              <a:ext uri="{FF2B5EF4-FFF2-40B4-BE49-F238E27FC236}">
                <a16:creationId xmlns:a16="http://schemas.microsoft.com/office/drawing/2014/main" id="{71F04594-04EB-5447-81DF-EDE028E97A7A}"/>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391884" y="5997003"/>
            <a:ext cx="1671753" cy="1116758"/>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E2892C04-B02F-AD43-B672-F8F894FEEA9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flipH="1">
            <a:off x="433045" y="6467886"/>
            <a:ext cx="2041254" cy="1628094"/>
          </a:xfrm>
          <a:prstGeom prst="rect">
            <a:avLst/>
          </a:prstGeom>
        </p:spPr>
      </p:pic>
      <p:sp>
        <p:nvSpPr>
          <p:cNvPr id="3" name="Textfeld 2">
            <a:extLst>
              <a:ext uri="{FF2B5EF4-FFF2-40B4-BE49-F238E27FC236}">
                <a16:creationId xmlns:a16="http://schemas.microsoft.com/office/drawing/2014/main" id="{98544E3E-3E29-D244-85CE-1583B6F6B36D}"/>
              </a:ext>
            </a:extLst>
          </p:cNvPr>
          <p:cNvSpPr txBox="1"/>
          <p:nvPr/>
        </p:nvSpPr>
        <p:spPr>
          <a:xfrm>
            <a:off x="2872678" y="1589240"/>
            <a:ext cx="702436" cy="276999"/>
          </a:xfrm>
          <a:prstGeom prst="rect">
            <a:avLst/>
          </a:prstGeom>
          <a:noFill/>
        </p:spPr>
        <p:txBody>
          <a:bodyPr wrap="none" rtlCol="0">
            <a:spAutoFit/>
          </a:bodyPr>
          <a:lstStyle/>
          <a:p>
            <a:r>
              <a:rPr lang="de-DE" sz="1200" dirty="0"/>
              <a:t>„Plank!“</a:t>
            </a:r>
          </a:p>
        </p:txBody>
      </p:sp>
      <p:sp>
        <p:nvSpPr>
          <p:cNvPr id="20" name="Textfeld 19">
            <a:extLst>
              <a:ext uri="{FF2B5EF4-FFF2-40B4-BE49-F238E27FC236}">
                <a16:creationId xmlns:a16="http://schemas.microsoft.com/office/drawing/2014/main" id="{CEAFC6EA-C5DC-AC4C-9ED0-5FCF4B872881}"/>
              </a:ext>
            </a:extLst>
          </p:cNvPr>
          <p:cNvSpPr txBox="1"/>
          <p:nvPr/>
        </p:nvSpPr>
        <p:spPr>
          <a:xfrm>
            <a:off x="734320" y="2789104"/>
            <a:ext cx="971741" cy="276999"/>
          </a:xfrm>
          <a:prstGeom prst="rect">
            <a:avLst/>
          </a:prstGeom>
          <a:noFill/>
        </p:spPr>
        <p:txBody>
          <a:bodyPr wrap="none" rtlCol="0">
            <a:spAutoFit/>
          </a:bodyPr>
          <a:lstStyle/>
          <a:p>
            <a:r>
              <a:rPr lang="de-DE" sz="1200" dirty="0"/>
              <a:t>„High Plank“</a:t>
            </a:r>
          </a:p>
        </p:txBody>
      </p:sp>
      <p:sp>
        <p:nvSpPr>
          <p:cNvPr id="22" name="Textfeld 21">
            <a:extLst>
              <a:ext uri="{FF2B5EF4-FFF2-40B4-BE49-F238E27FC236}">
                <a16:creationId xmlns:a16="http://schemas.microsoft.com/office/drawing/2014/main" id="{050A880C-00FB-7046-8188-807AFD80820D}"/>
              </a:ext>
            </a:extLst>
          </p:cNvPr>
          <p:cNvSpPr txBox="1"/>
          <p:nvPr/>
        </p:nvSpPr>
        <p:spPr>
          <a:xfrm>
            <a:off x="4959248" y="1420842"/>
            <a:ext cx="950709" cy="276999"/>
          </a:xfrm>
          <a:prstGeom prst="rect">
            <a:avLst/>
          </a:prstGeom>
          <a:noFill/>
        </p:spPr>
        <p:txBody>
          <a:bodyPr wrap="none" rtlCol="0">
            <a:spAutoFit/>
          </a:bodyPr>
          <a:lstStyle/>
          <a:p>
            <a:r>
              <a:rPr lang="de-DE" sz="1200" dirty="0"/>
              <a:t>„</a:t>
            </a:r>
            <a:r>
              <a:rPr lang="de-DE" sz="1200" dirty="0" err="1"/>
              <a:t>Knee</a:t>
            </a:r>
            <a:r>
              <a:rPr lang="de-DE" sz="1200" dirty="0"/>
              <a:t> </a:t>
            </a:r>
            <a:r>
              <a:rPr lang="de-DE" sz="1200" dirty="0" err="1"/>
              <a:t>drop</a:t>
            </a:r>
            <a:r>
              <a:rPr lang="de-DE" sz="1200" dirty="0"/>
              <a:t>“</a:t>
            </a:r>
          </a:p>
        </p:txBody>
      </p:sp>
      <p:sp>
        <p:nvSpPr>
          <p:cNvPr id="24" name="Textfeld 23">
            <a:extLst>
              <a:ext uri="{FF2B5EF4-FFF2-40B4-BE49-F238E27FC236}">
                <a16:creationId xmlns:a16="http://schemas.microsoft.com/office/drawing/2014/main" id="{BEDA5112-0F2F-FD4B-B3D0-705BD90882D8}"/>
              </a:ext>
            </a:extLst>
          </p:cNvPr>
          <p:cNvSpPr txBox="1"/>
          <p:nvPr/>
        </p:nvSpPr>
        <p:spPr>
          <a:xfrm>
            <a:off x="433046" y="4447399"/>
            <a:ext cx="1168824" cy="461665"/>
          </a:xfrm>
          <a:prstGeom prst="rect">
            <a:avLst/>
          </a:prstGeom>
          <a:noFill/>
        </p:spPr>
        <p:txBody>
          <a:bodyPr wrap="square" rtlCol="0">
            <a:spAutoFit/>
          </a:bodyPr>
          <a:lstStyle/>
          <a:p>
            <a:r>
              <a:rPr lang="de-DE" sz="1200" dirty="0"/>
              <a:t>„</a:t>
            </a:r>
            <a:r>
              <a:rPr lang="de-DE" sz="1200" dirty="0" err="1"/>
              <a:t>Ellbow</a:t>
            </a:r>
            <a:r>
              <a:rPr lang="de-DE" sz="1200" dirty="0"/>
              <a:t> down </a:t>
            </a:r>
            <a:r>
              <a:rPr lang="de-DE" sz="1200" dirty="0" err="1"/>
              <a:t>and</a:t>
            </a:r>
            <a:r>
              <a:rPr lang="de-DE" sz="1200" dirty="0"/>
              <a:t> </a:t>
            </a:r>
            <a:r>
              <a:rPr lang="de-DE" sz="1200" dirty="0" err="1"/>
              <a:t>up</a:t>
            </a:r>
            <a:r>
              <a:rPr lang="de-DE" sz="1200" dirty="0"/>
              <a:t>“</a:t>
            </a:r>
          </a:p>
        </p:txBody>
      </p:sp>
      <p:sp>
        <p:nvSpPr>
          <p:cNvPr id="26" name="Textfeld 25">
            <a:extLst>
              <a:ext uri="{FF2B5EF4-FFF2-40B4-BE49-F238E27FC236}">
                <a16:creationId xmlns:a16="http://schemas.microsoft.com/office/drawing/2014/main" id="{D20D6C2C-56D5-8F4E-9175-C1593ACBEC4A}"/>
              </a:ext>
            </a:extLst>
          </p:cNvPr>
          <p:cNvSpPr txBox="1"/>
          <p:nvPr/>
        </p:nvSpPr>
        <p:spPr>
          <a:xfrm>
            <a:off x="5438884" y="4066955"/>
            <a:ext cx="768672" cy="276999"/>
          </a:xfrm>
          <a:prstGeom prst="rect">
            <a:avLst/>
          </a:prstGeom>
          <a:noFill/>
        </p:spPr>
        <p:txBody>
          <a:bodyPr wrap="none" rtlCol="0">
            <a:spAutoFit/>
          </a:bodyPr>
          <a:lstStyle/>
          <a:p>
            <a:r>
              <a:rPr lang="de-DE" sz="1200" dirty="0"/>
              <a:t>„Runner“</a:t>
            </a:r>
          </a:p>
        </p:txBody>
      </p:sp>
      <p:sp>
        <p:nvSpPr>
          <p:cNvPr id="28" name="Textfeld 27">
            <a:extLst>
              <a:ext uri="{FF2B5EF4-FFF2-40B4-BE49-F238E27FC236}">
                <a16:creationId xmlns:a16="http://schemas.microsoft.com/office/drawing/2014/main" id="{F55B8DBB-7E36-0045-A728-48E67EA0E33B}"/>
              </a:ext>
            </a:extLst>
          </p:cNvPr>
          <p:cNvSpPr txBox="1"/>
          <p:nvPr/>
        </p:nvSpPr>
        <p:spPr>
          <a:xfrm>
            <a:off x="4103993" y="5495288"/>
            <a:ext cx="983411" cy="276999"/>
          </a:xfrm>
          <a:prstGeom prst="rect">
            <a:avLst/>
          </a:prstGeom>
          <a:noFill/>
        </p:spPr>
        <p:txBody>
          <a:bodyPr wrap="none" rtlCol="0">
            <a:spAutoFit/>
          </a:bodyPr>
          <a:lstStyle/>
          <a:p>
            <a:r>
              <a:rPr lang="de-DE" sz="1200" dirty="0"/>
              <a:t>„Spiderman“</a:t>
            </a:r>
          </a:p>
        </p:txBody>
      </p:sp>
      <p:sp>
        <p:nvSpPr>
          <p:cNvPr id="30" name="Textfeld 29">
            <a:extLst>
              <a:ext uri="{FF2B5EF4-FFF2-40B4-BE49-F238E27FC236}">
                <a16:creationId xmlns:a16="http://schemas.microsoft.com/office/drawing/2014/main" id="{0D475712-D029-EF4A-95D4-EC7C3D7E0CC4}"/>
              </a:ext>
            </a:extLst>
          </p:cNvPr>
          <p:cNvSpPr txBox="1"/>
          <p:nvPr/>
        </p:nvSpPr>
        <p:spPr>
          <a:xfrm>
            <a:off x="3777274" y="6773243"/>
            <a:ext cx="1346202" cy="276999"/>
          </a:xfrm>
          <a:prstGeom prst="rect">
            <a:avLst/>
          </a:prstGeom>
          <a:noFill/>
        </p:spPr>
        <p:txBody>
          <a:bodyPr wrap="none" rtlCol="0">
            <a:spAutoFit/>
          </a:bodyPr>
          <a:lstStyle/>
          <a:p>
            <a:r>
              <a:rPr lang="de-DE" sz="1200" dirty="0"/>
              <a:t>„</a:t>
            </a:r>
            <a:r>
              <a:rPr lang="de-DE" sz="1200" dirty="0" err="1"/>
              <a:t>Left</a:t>
            </a:r>
            <a:r>
              <a:rPr lang="de-DE" sz="1200" dirty="0"/>
              <a:t>-</a:t>
            </a:r>
            <a:r>
              <a:rPr lang="de-DE" sz="1200" dirty="0" err="1"/>
              <a:t>Right</a:t>
            </a:r>
            <a:r>
              <a:rPr lang="de-DE" sz="1200" dirty="0"/>
              <a:t>-Jumps“</a:t>
            </a:r>
          </a:p>
        </p:txBody>
      </p:sp>
      <p:sp>
        <p:nvSpPr>
          <p:cNvPr id="31" name="Textfeld 30">
            <a:extLst>
              <a:ext uri="{FF2B5EF4-FFF2-40B4-BE49-F238E27FC236}">
                <a16:creationId xmlns:a16="http://schemas.microsoft.com/office/drawing/2014/main" id="{8AD22D25-7851-BD4D-80E1-C183DAAE6701}"/>
              </a:ext>
            </a:extLst>
          </p:cNvPr>
          <p:cNvSpPr txBox="1"/>
          <p:nvPr/>
        </p:nvSpPr>
        <p:spPr>
          <a:xfrm>
            <a:off x="4885234" y="8815625"/>
            <a:ext cx="1010598" cy="276999"/>
          </a:xfrm>
          <a:prstGeom prst="rect">
            <a:avLst/>
          </a:prstGeom>
          <a:noFill/>
        </p:spPr>
        <p:txBody>
          <a:bodyPr wrap="none" rtlCol="0">
            <a:spAutoFit/>
          </a:bodyPr>
          <a:lstStyle/>
          <a:p>
            <a:r>
              <a:rPr lang="de-DE" sz="1200" dirty="0"/>
              <a:t>„Plank-Jacks“</a:t>
            </a:r>
          </a:p>
        </p:txBody>
      </p:sp>
      <p:sp>
        <p:nvSpPr>
          <p:cNvPr id="32" name="Textfeld 31">
            <a:extLst>
              <a:ext uri="{FF2B5EF4-FFF2-40B4-BE49-F238E27FC236}">
                <a16:creationId xmlns:a16="http://schemas.microsoft.com/office/drawing/2014/main" id="{F49093D8-45E6-5548-9B99-ABB3FEEA7603}"/>
              </a:ext>
            </a:extLst>
          </p:cNvPr>
          <p:cNvSpPr txBox="1"/>
          <p:nvPr/>
        </p:nvSpPr>
        <p:spPr>
          <a:xfrm>
            <a:off x="2635943" y="8401809"/>
            <a:ext cx="1045864" cy="461665"/>
          </a:xfrm>
          <a:prstGeom prst="rect">
            <a:avLst/>
          </a:prstGeom>
          <a:noFill/>
        </p:spPr>
        <p:txBody>
          <a:bodyPr wrap="none" rtlCol="0">
            <a:spAutoFit/>
          </a:bodyPr>
          <a:lstStyle/>
          <a:p>
            <a:r>
              <a:rPr lang="de-DE" sz="1200" dirty="0"/>
              <a:t>„Plank-Jacks“ </a:t>
            </a:r>
            <a:br>
              <a:rPr lang="de-DE" sz="1200" dirty="0"/>
            </a:br>
            <a:r>
              <a:rPr lang="de-DE" sz="1200" dirty="0"/>
              <a:t>(schwieriger)</a:t>
            </a:r>
          </a:p>
        </p:txBody>
      </p:sp>
      <p:sp>
        <p:nvSpPr>
          <p:cNvPr id="33" name="Textfeld 32">
            <a:extLst>
              <a:ext uri="{FF2B5EF4-FFF2-40B4-BE49-F238E27FC236}">
                <a16:creationId xmlns:a16="http://schemas.microsoft.com/office/drawing/2014/main" id="{E5E4B548-FE89-1B4D-92A2-4A1DF647C397}"/>
              </a:ext>
            </a:extLst>
          </p:cNvPr>
          <p:cNvSpPr txBox="1"/>
          <p:nvPr/>
        </p:nvSpPr>
        <p:spPr>
          <a:xfrm>
            <a:off x="873486" y="9217821"/>
            <a:ext cx="1174168" cy="276999"/>
          </a:xfrm>
          <a:prstGeom prst="rect">
            <a:avLst/>
          </a:prstGeom>
          <a:noFill/>
        </p:spPr>
        <p:txBody>
          <a:bodyPr wrap="none" rtlCol="0">
            <a:spAutoFit/>
          </a:bodyPr>
          <a:lstStyle/>
          <a:p>
            <a:r>
              <a:rPr lang="de-DE" sz="1200" dirty="0"/>
              <a:t>„Reverse Plank“</a:t>
            </a:r>
          </a:p>
        </p:txBody>
      </p:sp>
      <p:sp>
        <p:nvSpPr>
          <p:cNvPr id="34" name="Textfeld 33">
            <a:extLst>
              <a:ext uri="{FF2B5EF4-FFF2-40B4-BE49-F238E27FC236}">
                <a16:creationId xmlns:a16="http://schemas.microsoft.com/office/drawing/2014/main" id="{79AAA9E3-2511-934D-A606-E3DA4CE1295B}"/>
              </a:ext>
            </a:extLst>
          </p:cNvPr>
          <p:cNvSpPr txBox="1"/>
          <p:nvPr/>
        </p:nvSpPr>
        <p:spPr>
          <a:xfrm>
            <a:off x="860137" y="6968531"/>
            <a:ext cx="947695" cy="276999"/>
          </a:xfrm>
          <a:prstGeom prst="rect">
            <a:avLst/>
          </a:prstGeom>
          <a:noFill/>
        </p:spPr>
        <p:txBody>
          <a:bodyPr wrap="none" rtlCol="0">
            <a:spAutoFit/>
          </a:bodyPr>
          <a:lstStyle/>
          <a:p>
            <a:r>
              <a:rPr lang="de-DE" sz="1200" dirty="0"/>
              <a:t>„Side Plank“</a:t>
            </a:r>
          </a:p>
        </p:txBody>
      </p:sp>
      <p:sp>
        <p:nvSpPr>
          <p:cNvPr id="35" name="Textfeld 34">
            <a:extLst>
              <a:ext uri="{FF2B5EF4-FFF2-40B4-BE49-F238E27FC236}">
                <a16:creationId xmlns:a16="http://schemas.microsoft.com/office/drawing/2014/main" id="{F9615228-031A-C747-8576-301AA01916BF}"/>
              </a:ext>
            </a:extLst>
          </p:cNvPr>
          <p:cNvSpPr txBox="1"/>
          <p:nvPr/>
        </p:nvSpPr>
        <p:spPr>
          <a:xfrm>
            <a:off x="794363" y="5956380"/>
            <a:ext cx="1398268" cy="276999"/>
          </a:xfrm>
          <a:prstGeom prst="rect">
            <a:avLst/>
          </a:prstGeom>
          <a:noFill/>
        </p:spPr>
        <p:txBody>
          <a:bodyPr wrap="none" rtlCol="0">
            <a:spAutoFit/>
          </a:bodyPr>
          <a:lstStyle/>
          <a:p>
            <a:r>
              <a:rPr lang="de-DE" sz="1200" dirty="0"/>
              <a:t>„</a:t>
            </a:r>
            <a:r>
              <a:rPr lang="de-DE" sz="1200" dirty="0" err="1"/>
              <a:t>Shoulder</a:t>
            </a:r>
            <a:r>
              <a:rPr lang="de-DE" sz="1200" dirty="0"/>
              <a:t> </a:t>
            </a:r>
            <a:r>
              <a:rPr lang="de-DE" sz="1200" dirty="0" err="1"/>
              <a:t>touches</a:t>
            </a:r>
            <a:r>
              <a:rPr lang="de-DE" sz="1200" dirty="0"/>
              <a:t>“</a:t>
            </a:r>
          </a:p>
        </p:txBody>
      </p:sp>
      <p:sp>
        <p:nvSpPr>
          <p:cNvPr id="36" name="Textfeld 35">
            <a:extLst>
              <a:ext uri="{FF2B5EF4-FFF2-40B4-BE49-F238E27FC236}">
                <a16:creationId xmlns:a16="http://schemas.microsoft.com/office/drawing/2014/main" id="{568C6D6B-AFE5-AA44-B00C-F37A7A0B06D7}"/>
              </a:ext>
            </a:extLst>
          </p:cNvPr>
          <p:cNvSpPr txBox="1"/>
          <p:nvPr/>
        </p:nvSpPr>
        <p:spPr>
          <a:xfrm>
            <a:off x="4644624" y="3192602"/>
            <a:ext cx="828625" cy="276999"/>
          </a:xfrm>
          <a:prstGeom prst="rect">
            <a:avLst/>
          </a:prstGeom>
          <a:noFill/>
        </p:spPr>
        <p:txBody>
          <a:bodyPr wrap="none" rtlCol="0">
            <a:spAutoFit/>
          </a:bodyPr>
          <a:lstStyle/>
          <a:p>
            <a:r>
              <a:rPr lang="de-DE" sz="1200" dirty="0"/>
              <a:t>„Leg-Lifts“</a:t>
            </a:r>
          </a:p>
        </p:txBody>
      </p:sp>
    </p:spTree>
    <p:extLst>
      <p:ext uri="{BB962C8B-B14F-4D97-AF65-F5344CB8AC3E}">
        <p14:creationId xmlns:p14="http://schemas.microsoft.com/office/powerpoint/2010/main" val="319173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A6446-F66D-A34E-93FC-CC75F335DFE4}"/>
              </a:ext>
            </a:extLst>
          </p:cNvPr>
          <p:cNvSpPr>
            <a:spLocks noGrp="1"/>
          </p:cNvSpPr>
          <p:nvPr>
            <p:ph type="title"/>
          </p:nvPr>
        </p:nvSpPr>
        <p:spPr>
          <a:xfrm>
            <a:off x="293565" y="671418"/>
            <a:ext cx="5299625" cy="954941"/>
          </a:xfrm>
        </p:spPr>
        <p:txBody>
          <a:bodyPr/>
          <a:lstStyle/>
          <a:p>
            <a:r>
              <a:rPr lang="de-DE" dirty="0"/>
              <a:t>Neue Challenge annehmen</a:t>
            </a:r>
          </a:p>
        </p:txBody>
      </p:sp>
      <p:sp>
        <p:nvSpPr>
          <p:cNvPr id="7" name="Rechteck 6">
            <a:extLst>
              <a:ext uri="{FF2B5EF4-FFF2-40B4-BE49-F238E27FC236}">
                <a16:creationId xmlns:a16="http://schemas.microsoft.com/office/drawing/2014/main" id="{BF1B01A2-35DA-8E4A-8890-07A674299CA6}"/>
              </a:ext>
            </a:extLst>
          </p:cNvPr>
          <p:cNvSpPr/>
          <p:nvPr/>
        </p:nvSpPr>
        <p:spPr>
          <a:xfrm>
            <a:off x="312077" y="4619235"/>
            <a:ext cx="5706768" cy="461665"/>
          </a:xfrm>
          <a:prstGeom prst="rect">
            <a:avLst/>
          </a:prstGeom>
        </p:spPr>
        <p:txBody>
          <a:bodyPr wrap="square">
            <a:spAutoFit/>
          </a:bodyPr>
          <a:lstStyle/>
          <a:p>
            <a:r>
              <a:rPr lang="de-DE" sz="1200" dirty="0">
                <a:solidFill>
                  <a:srgbClr val="000000"/>
                </a:solidFill>
                <a:latin typeface="Helvetica" pitchFamily="2" charset="0"/>
                <a:cs typeface="Times New Roman" panose="02020603050405020304" pitchFamily="18" charset="0"/>
              </a:rPr>
              <a:t>Euer </a:t>
            </a:r>
            <a:r>
              <a:rPr lang="de-DE" sz="1200" b="1" u="sng" dirty="0">
                <a:solidFill>
                  <a:srgbClr val="000000"/>
                </a:solidFill>
                <a:latin typeface="Helvetica" pitchFamily="2" charset="0"/>
                <a:cs typeface="Times New Roman" panose="02020603050405020304" pitchFamily="18" charset="0"/>
              </a:rPr>
              <a:t>Lernprodukt</a:t>
            </a:r>
            <a:r>
              <a:rPr lang="de-DE" sz="1200" dirty="0">
                <a:solidFill>
                  <a:srgbClr val="000000"/>
                </a:solidFill>
                <a:latin typeface="Helvetica" pitchFamily="2" charset="0"/>
                <a:cs typeface="Times New Roman" panose="02020603050405020304" pitchFamily="18" charset="0"/>
              </a:rPr>
              <a:t> ist ein ein schriftliches Feedback zur Herausforderung mit einer Länge von mind. 100 Wörtern.</a:t>
            </a:r>
          </a:p>
        </p:txBody>
      </p:sp>
      <p:sp>
        <p:nvSpPr>
          <p:cNvPr id="3" name="Rechteck 2">
            <a:extLst>
              <a:ext uri="{FF2B5EF4-FFF2-40B4-BE49-F238E27FC236}">
                <a16:creationId xmlns:a16="http://schemas.microsoft.com/office/drawing/2014/main" id="{340DB16C-6359-1548-94E7-73AE765B3B2F}"/>
              </a:ext>
            </a:extLst>
          </p:cNvPr>
          <p:cNvSpPr/>
          <p:nvPr/>
        </p:nvSpPr>
        <p:spPr>
          <a:xfrm>
            <a:off x="312077" y="1986671"/>
            <a:ext cx="6033816" cy="1754326"/>
          </a:xfrm>
          <a:prstGeom prst="rect">
            <a:avLst/>
          </a:prstGeom>
        </p:spPr>
        <p:txBody>
          <a:bodyPr wrap="square">
            <a:spAutoFit/>
          </a:bodyPr>
          <a:lstStyle/>
          <a:p>
            <a:r>
              <a:rPr lang="de-DE" sz="1200" dirty="0">
                <a:solidFill>
                  <a:srgbClr val="000000"/>
                </a:solidFill>
                <a:latin typeface="Helvetica" pitchFamily="2" charset="0"/>
                <a:cs typeface="Times New Roman" panose="02020603050405020304" pitchFamily="18" charset="0"/>
              </a:rPr>
              <a:t>Als letzten Schritt sollt Ihr die Herausforderung eines Partners bzw. einer Partnerin annehmen, erproben und beurteilen.</a:t>
            </a:r>
          </a:p>
          <a:p>
            <a:r>
              <a:rPr lang="de-DE" sz="1200" dirty="0">
                <a:solidFill>
                  <a:srgbClr val="000000"/>
                </a:solidFill>
                <a:latin typeface="Helvetica" pitchFamily="2" charset="0"/>
                <a:cs typeface="Times New Roman" panose="02020603050405020304" pitchFamily="18" charset="0"/>
              </a:rPr>
              <a:t> </a:t>
            </a:r>
          </a:p>
          <a:p>
            <a:pPr marL="228600" indent="-228600">
              <a:buFont typeface="+mj-lt"/>
              <a:buAutoNum type="arabicPeriod"/>
            </a:pPr>
            <a:r>
              <a:rPr lang="de-DE" sz="1200" dirty="0">
                <a:solidFill>
                  <a:srgbClr val="000000"/>
                </a:solidFill>
                <a:latin typeface="Helvetica" pitchFamily="2" charset="0"/>
                <a:cs typeface="Times New Roman" panose="02020603050405020304" pitchFamily="18" charset="0"/>
              </a:rPr>
              <a:t>Ihr lasst Euch das Video der Übung schicken und erstellt ein Video Eurer Durchführung.</a:t>
            </a:r>
          </a:p>
          <a:p>
            <a:pPr marL="228600" indent="-228600">
              <a:buFont typeface="+mj-lt"/>
              <a:buAutoNum type="arabicPeriod"/>
            </a:pPr>
            <a:endParaRPr lang="de-DE" sz="1200" dirty="0">
              <a:solidFill>
                <a:srgbClr val="000000"/>
              </a:solidFill>
              <a:latin typeface="Helvetica" pitchFamily="2" charset="0"/>
              <a:cs typeface="Times New Roman" panose="02020603050405020304" pitchFamily="18" charset="0"/>
            </a:endParaRPr>
          </a:p>
          <a:p>
            <a:pPr marL="228600" indent="-228600">
              <a:buFont typeface="+mj-lt"/>
              <a:buAutoNum type="arabicPeriod"/>
            </a:pPr>
            <a:r>
              <a:rPr lang="de-DE" sz="1200" dirty="0">
                <a:solidFill>
                  <a:srgbClr val="000000"/>
                </a:solidFill>
                <a:latin typeface="Helvetica" pitchFamily="2" charset="0"/>
                <a:cs typeface="Times New Roman" panose="02020603050405020304" pitchFamily="18" charset="0"/>
              </a:rPr>
              <a:t>Anschließend beurteilt Ihr anhand der Kriterien die Herausforderung des Partners bzw. der Partnerin d.h., was gut umgesetzt wurde und was Ihr verbessern würdet. Die Beurteilung erfolgt schriftlich.</a:t>
            </a:r>
          </a:p>
        </p:txBody>
      </p:sp>
      <p:sp>
        <p:nvSpPr>
          <p:cNvPr id="6" name="Titel 4">
            <a:extLst>
              <a:ext uri="{FF2B5EF4-FFF2-40B4-BE49-F238E27FC236}">
                <a16:creationId xmlns:a16="http://schemas.microsoft.com/office/drawing/2014/main" id="{A5332CD9-D12D-AE4C-BE22-AB8DE88BD50B}"/>
              </a:ext>
            </a:extLst>
          </p:cNvPr>
          <p:cNvSpPr txBox="1">
            <a:spLocks/>
          </p:cNvSpPr>
          <p:nvPr/>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#4</a:t>
            </a:r>
          </a:p>
        </p:txBody>
      </p:sp>
      <p:sp>
        <p:nvSpPr>
          <p:cNvPr id="9" name="Abgerundetes Rechteck 8">
            <a:extLst>
              <a:ext uri="{FF2B5EF4-FFF2-40B4-BE49-F238E27FC236}">
                <a16:creationId xmlns:a16="http://schemas.microsoft.com/office/drawing/2014/main" id="{047CAF4C-9ED6-C24A-B4B5-46CE53A23FF2}"/>
              </a:ext>
            </a:extLst>
          </p:cNvPr>
          <p:cNvSpPr/>
          <p:nvPr/>
        </p:nvSpPr>
        <p:spPr>
          <a:xfrm>
            <a:off x="902420" y="8871916"/>
            <a:ext cx="5406305" cy="576848"/>
          </a:xfrm>
          <a:prstGeom prst="roundRect">
            <a:avLst/>
          </a:prstGeom>
          <a:noFill/>
          <a:ln>
            <a:solidFill>
              <a:srgbClr val="4E9BB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0" name="Grafik 9" descr="Ein Bild, das Text, Schild, draußen, drehen enthält.&#10;&#10;Automatisch generierte Beschreibung">
            <a:extLst>
              <a:ext uri="{FF2B5EF4-FFF2-40B4-BE49-F238E27FC236}">
                <a16:creationId xmlns:a16="http://schemas.microsoft.com/office/drawing/2014/main" id="{04F125A6-1378-364E-A58B-D4590F9449D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2077" y="8912690"/>
            <a:ext cx="520700" cy="495300"/>
          </a:xfrm>
          <a:prstGeom prst="rect">
            <a:avLst/>
          </a:prstGeom>
        </p:spPr>
      </p:pic>
      <p:sp>
        <p:nvSpPr>
          <p:cNvPr id="12" name="Rechteck 11">
            <a:extLst>
              <a:ext uri="{FF2B5EF4-FFF2-40B4-BE49-F238E27FC236}">
                <a16:creationId xmlns:a16="http://schemas.microsoft.com/office/drawing/2014/main" id="{B256E413-CD58-F045-AF07-C773A87FA430}"/>
              </a:ext>
            </a:extLst>
          </p:cNvPr>
          <p:cNvSpPr/>
          <p:nvPr/>
        </p:nvSpPr>
        <p:spPr>
          <a:xfrm>
            <a:off x="942403" y="8991063"/>
            <a:ext cx="1627369" cy="338554"/>
          </a:xfrm>
          <a:prstGeom prst="rect">
            <a:avLst/>
          </a:prstGeom>
        </p:spPr>
        <p:txBody>
          <a:bodyPr wrap="none">
            <a:spAutoFit/>
          </a:bodyPr>
          <a:lstStyle/>
          <a:p>
            <a:pPr lvl="0" eaLnBrk="0" fontAlgn="base" hangingPunct="0">
              <a:spcBef>
                <a:spcPct val="0"/>
              </a:spcBef>
              <a:spcAft>
                <a:spcPct val="0"/>
              </a:spcAft>
            </a:pPr>
            <a:r>
              <a:rPr lang="de-DE" altLang="de-DE" sz="1600" dirty="0">
                <a:solidFill>
                  <a:srgbClr val="000000"/>
                </a:solidFill>
                <a:latin typeface="Helvetica Neue" panose="02000503000000020004" pitchFamily="2" charset="0"/>
                <a:cs typeface="Times New Roman" panose="02020603050405020304" pitchFamily="18" charset="0"/>
              </a:rPr>
              <a:t>Abgabe ist am: </a:t>
            </a:r>
            <a:endParaRPr lang="de-DE" altLang="de-DE" sz="1600" dirty="0"/>
          </a:p>
        </p:txBody>
      </p:sp>
    </p:spTree>
    <p:extLst>
      <p:ext uri="{BB962C8B-B14F-4D97-AF65-F5344CB8AC3E}">
        <p14:creationId xmlns:p14="http://schemas.microsoft.com/office/powerpoint/2010/main" val="392051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62585"/>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Words>
  <Application>Microsoft Macintosh PowerPoint</Application>
  <PresentationFormat>A4-Papier (210 x 297 mm)</PresentationFormat>
  <Paragraphs>125</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Calibri Regular</vt:lpstr>
      <vt:lpstr>Helvetica</vt:lpstr>
      <vt:lpstr>Helvetica Neue</vt:lpstr>
      <vt:lpstr>0_Titelfolien</vt:lpstr>
      <vt:lpstr>„PLANK ZUM BEAT“</vt:lpstr>
      <vt:lpstr>Eine Plankchallenge</vt:lpstr>
      <vt:lpstr>Plankchallenge nachmachen</vt:lpstr>
      <vt:lpstr>Plankchallenge erfinden</vt:lpstr>
      <vt:lpstr>Plankvarianten</vt:lpstr>
      <vt:lpstr>Neue Challenge annehmen</vt:lpstr>
      <vt:lpstr>PowerPoint-Präsentation</vt:lpstr>
      <vt:lpstr>PowerPoint-Präsentation</vt:lpstr>
    </vt:vector>
  </TitlesOfParts>
  <Manager>WIMASU</Manager>
  <Company>WIMASU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Plank zum Beat</dc:title>
  <dc:subject>UV Fitnessherausforderungen</dc:subject>
  <dc:creator>Nick Dreiling; Christoph Walther, Janes Veit</dc:creator>
  <cp:keywords>Fitness, Plank, Challenge</cp:keywords>
  <dc:description>Illustrationen: Nao Matsuyama
Way to go!!</dc:description>
  <cp:lastModifiedBy>Janes Veit</cp:lastModifiedBy>
  <cp:revision>490</cp:revision>
  <cp:lastPrinted>2020-07-14T07:52:11Z</cp:lastPrinted>
  <dcterms:created xsi:type="dcterms:W3CDTF">2020-05-26T08:39:00Z</dcterms:created>
  <dcterms:modified xsi:type="dcterms:W3CDTF">2021-02-24T11:30:40Z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masu">
    <vt:lpwstr>Wimasu</vt:lpwstr>
  </property>
</Properties>
</file>