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5" r:id="rId2"/>
  </p:sldMasterIdLst>
  <p:notesMasterIdLst>
    <p:notesMasterId r:id="rId18"/>
  </p:notesMasterIdLst>
  <p:handoutMasterIdLst>
    <p:handoutMasterId r:id="rId19"/>
  </p:handoutMasterIdLst>
  <p:sldIdLst>
    <p:sldId id="459" r:id="rId3"/>
    <p:sldId id="318" r:id="rId4"/>
    <p:sldId id="460" r:id="rId5"/>
    <p:sldId id="442" r:id="rId6"/>
    <p:sldId id="447" r:id="rId7"/>
    <p:sldId id="448" r:id="rId8"/>
    <p:sldId id="449" r:id="rId9"/>
    <p:sldId id="450" r:id="rId10"/>
    <p:sldId id="451" r:id="rId11"/>
    <p:sldId id="452" r:id="rId12"/>
    <p:sldId id="453" r:id="rId13"/>
    <p:sldId id="454" r:id="rId14"/>
    <p:sldId id="455" r:id="rId15"/>
    <p:sldId id="456" r:id="rId16"/>
    <p:sldId id="461" r:id="rId17"/>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459"/>
            <p14:sldId id="318"/>
          </p14:sldIdLst>
        </p14:section>
        <p14:section name="Poster" id="{462A55F3-E87C-9F4A-9F67-1CB5A1297E90}">
          <p14:sldIdLst>
            <p14:sldId id="460"/>
          </p14:sldIdLst>
        </p14:section>
        <p14:section name="Regeln (einzeln)" id="{AF75A602-7154-5D42-B977-72164D1CDEC5}">
          <p14:sldIdLst>
            <p14:sldId id="442"/>
            <p14:sldId id="447"/>
            <p14:sldId id="448"/>
            <p14:sldId id="449"/>
            <p14:sldId id="450"/>
            <p14:sldId id="451"/>
            <p14:sldId id="452"/>
            <p14:sldId id="453"/>
            <p14:sldId id="454"/>
            <p14:sldId id="455"/>
            <p14:sldId id="456"/>
            <p14:sldId id="461"/>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C0D4B9"/>
    <a:srgbClr val="37ADA8"/>
    <a:srgbClr val="4ECDC4"/>
    <a:srgbClr val="2A8983"/>
    <a:srgbClr val="FF827E"/>
    <a:srgbClr val="215682"/>
    <a:srgbClr val="426E9B"/>
    <a:srgbClr val="6FDAF5"/>
    <a:srgbClr val="F3D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4966"/>
  </p:normalViewPr>
  <p:slideViewPr>
    <p:cSldViewPr snapToGrid="0" snapToObjects="1" showGuides="1">
      <p:cViewPr varScale="1">
        <p:scale>
          <a:sx n="84" d="100"/>
          <a:sy n="84" d="100"/>
        </p:scale>
        <p:origin x="3616" y="192"/>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31.07.23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31.07.23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9153420-D95F-B64E-B9BA-7DAA30BC8E43}"/>
              </a:ext>
            </a:extLst>
          </p:cNvPr>
          <p:cNvPicPr>
            <a:picLocks noChangeAspect="1"/>
          </p:cNvPicPr>
          <p:nvPr userDrawn="1"/>
        </p:nvPicPr>
        <p:blipFill rotWithShape="1">
          <a:blip r:embed="rId2"/>
          <a:srcRect t="28564" r="4496" b="22910"/>
          <a:stretch/>
        </p:blipFill>
        <p:spPr>
          <a:xfrm>
            <a:off x="148856" y="2875085"/>
            <a:ext cx="6549656" cy="470388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BADEREGELN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0" name="Gruppieren 19">
            <a:extLst>
              <a:ext uri="{FF2B5EF4-FFF2-40B4-BE49-F238E27FC236}">
                <a16:creationId xmlns:a16="http://schemas.microsoft.com/office/drawing/2014/main" id="{E23058F0-C502-3731-DF99-4E110C2C5462}"/>
              </a:ext>
            </a:extLst>
          </p:cNvPr>
          <p:cNvGrpSpPr/>
          <p:nvPr userDrawn="1"/>
        </p:nvGrpSpPr>
        <p:grpSpPr>
          <a:xfrm>
            <a:off x="3453345" y="3570616"/>
            <a:ext cx="3111091" cy="4423364"/>
            <a:chOff x="5692425" y="3773538"/>
            <a:chExt cx="3111091" cy="4423364"/>
          </a:xfrm>
        </p:grpSpPr>
        <p:sp>
          <p:nvSpPr>
            <p:cNvPr id="22" name="Ecken des Rechtecks auf der gleichen Seite abrunden 21">
              <a:extLst>
                <a:ext uri="{FF2B5EF4-FFF2-40B4-BE49-F238E27FC236}">
                  <a16:creationId xmlns:a16="http://schemas.microsoft.com/office/drawing/2014/main" id="{11AF964D-1CE0-2CA3-2044-098223EEA4EC}"/>
                </a:ext>
              </a:extLst>
            </p:cNvPr>
            <p:cNvSpPr/>
            <p:nvPr userDrawn="1"/>
          </p:nvSpPr>
          <p:spPr>
            <a:xfrm rot="10800000">
              <a:off x="5978058" y="7305681"/>
              <a:ext cx="2821342" cy="891221"/>
            </a:xfrm>
            <a:prstGeom prst="round2SameRect">
              <a:avLst>
                <a:gd name="adj1" fmla="val 39414"/>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A6C36B9C-9C2B-15AE-B6E0-72B9DC2B7A2E}"/>
                </a:ext>
              </a:extLst>
            </p:cNvPr>
            <p:cNvSpPr/>
            <p:nvPr userDrawn="1"/>
          </p:nvSpPr>
          <p:spPr>
            <a:xfrm>
              <a:off x="5978058" y="4731742"/>
              <a:ext cx="2825458" cy="3005174"/>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60EA2361-FEFD-5186-FA4A-258E2DA58524}"/>
                </a:ext>
              </a:extLst>
            </p:cNvPr>
            <p:cNvSpPr/>
            <p:nvPr userDrawn="1"/>
          </p:nvSpPr>
          <p:spPr>
            <a:xfrm>
              <a:off x="6120959" y="4874594"/>
              <a:ext cx="2486815" cy="2862322"/>
            </a:xfrm>
            <a:prstGeom prst="rect">
              <a:avLst/>
            </a:prstGeom>
          </p:spPr>
          <p:txBody>
            <a:bodyPr wrap="square">
              <a:spAutoFit/>
            </a:bodyPr>
            <a:lstStyle/>
            <a:p>
              <a:pPr algn="just"/>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Auf WIMASU werden Unterrichtsreihen, Materialien und Ideen für den Sportunterricht angeboten.  Dabei haben wir den Anspruch, dass die Inhalte sehr praxisorientiert sind und durch einen theoretischen Überblick ergänzt werden. WIMASU hilft Sportlehrkräften dabei, ihren Sportunterricht zu gestalten. Zudem werden neue und innovative Unterrichtsideen aufgegriffen und thematisiert.  Wir gehen davon aus, dass die Unterrichtsreihen fast immer von den Kolleginnen  und Kollegen vor Ort verändert werden, um diese auf die jeweiligen Lerngruppen abzustimmen. So geben wir zwar Unterrichtsverläufe vor, die Stationskarten und Arbeitsaufträge können jedoch meistens individuell angepasst werden.</a:t>
              </a:r>
            </a:p>
          </p:txBody>
        </p:sp>
        <p:sp>
          <p:nvSpPr>
            <p:cNvPr id="25" name="Ecken des Rechtecks auf der gleichen Seite abrunden 24">
              <a:extLst>
                <a:ext uri="{FF2B5EF4-FFF2-40B4-BE49-F238E27FC236}">
                  <a16:creationId xmlns:a16="http://schemas.microsoft.com/office/drawing/2014/main" id="{F7E1C826-08FF-D016-9DB5-9D4374AE7E92}"/>
                </a:ext>
              </a:extLst>
            </p:cNvPr>
            <p:cNvSpPr/>
            <p:nvPr userDrawn="1"/>
          </p:nvSpPr>
          <p:spPr>
            <a:xfrm>
              <a:off x="5978061" y="3933865"/>
              <a:ext cx="2821339" cy="797877"/>
            </a:xfrm>
            <a:prstGeom prst="round2SameRect">
              <a:avLst>
                <a:gd name="adj1" fmla="val 50000"/>
                <a:gd name="adj2" fmla="val 0"/>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25">
              <a:extLst>
                <a:ext uri="{FF2B5EF4-FFF2-40B4-BE49-F238E27FC236}">
                  <a16:creationId xmlns:a16="http://schemas.microsoft.com/office/drawing/2014/main" id="{4540BD7E-A738-8A88-6083-2DC0AB52AE4A}"/>
                </a:ext>
              </a:extLst>
            </p:cNvPr>
            <p:cNvSpPr/>
            <p:nvPr userDrawn="1"/>
          </p:nvSpPr>
          <p:spPr>
            <a:xfrm>
              <a:off x="5692425" y="3773538"/>
              <a:ext cx="1098872" cy="1098872"/>
            </a:xfrm>
            <a:prstGeom prst="ellipse">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BECB7990-1FBC-A182-EE13-336F803A6077}"/>
                </a:ext>
              </a:extLst>
            </p:cNvPr>
            <p:cNvSpPr/>
            <p:nvPr userDrawn="1"/>
          </p:nvSpPr>
          <p:spPr>
            <a:xfrm>
              <a:off x="6791297" y="4052729"/>
              <a:ext cx="864339" cy="307777"/>
            </a:xfrm>
            <a:prstGeom prst="rect">
              <a:avLst/>
            </a:prstGeom>
          </p:spPr>
          <p:txBody>
            <a:bodyPr wrap="none">
              <a:spAutoFit/>
            </a:bodyPr>
            <a:lstStyle/>
            <a:p>
              <a:r>
                <a:rPr lang="de-DE" sz="1400" b="1" dirty="0">
                  <a:solidFill>
                    <a:srgbClr val="595959"/>
                  </a:solidFill>
                </a:rPr>
                <a:t>WIMASU</a:t>
              </a:r>
            </a:p>
          </p:txBody>
        </p:sp>
        <p:sp>
          <p:nvSpPr>
            <p:cNvPr id="28" name="Rechteck 27">
              <a:extLst>
                <a:ext uri="{FF2B5EF4-FFF2-40B4-BE49-F238E27FC236}">
                  <a16:creationId xmlns:a16="http://schemas.microsoft.com/office/drawing/2014/main" id="{F6ACDFF8-E796-6692-0D07-93934D60B357}"/>
                </a:ext>
              </a:extLst>
            </p:cNvPr>
            <p:cNvSpPr/>
            <p:nvPr userDrawn="1"/>
          </p:nvSpPr>
          <p:spPr>
            <a:xfrm>
              <a:off x="6791297" y="4313971"/>
              <a:ext cx="1559658" cy="307777"/>
            </a:xfrm>
            <a:prstGeom prst="rect">
              <a:avLst/>
            </a:prstGeom>
          </p:spPr>
          <p:txBody>
            <a:bodyPr wrap="none">
              <a:spAutoFit/>
            </a:bodyPr>
            <a:lstStyle/>
            <a:p>
              <a:r>
                <a:rPr lang="de-DE" sz="1400" b="0" dirty="0">
                  <a:solidFill>
                    <a:srgbClr val="595959"/>
                  </a:solidFill>
                </a:rPr>
                <a:t>Lieblingsfach Sport</a:t>
              </a:r>
              <a:endParaRPr lang="de-DE" sz="1400" b="0" dirty="0">
                <a:solidFill>
                  <a:srgbClr val="FF0000"/>
                </a:solidFill>
              </a:endParaRPr>
            </a:p>
          </p:txBody>
        </p:sp>
      </p:grpSp>
      <p:grpSp>
        <p:nvGrpSpPr>
          <p:cNvPr id="16" name="Gruppieren 15">
            <a:extLst>
              <a:ext uri="{FF2B5EF4-FFF2-40B4-BE49-F238E27FC236}">
                <a16:creationId xmlns:a16="http://schemas.microsoft.com/office/drawing/2014/main" id="{E67CE969-F610-9C44-29A5-48E2C1F47701}"/>
              </a:ext>
            </a:extLst>
          </p:cNvPr>
          <p:cNvGrpSpPr/>
          <p:nvPr userDrawn="1"/>
        </p:nvGrpSpPr>
        <p:grpSpPr>
          <a:xfrm>
            <a:off x="293565" y="3653441"/>
            <a:ext cx="2868225" cy="2862322"/>
            <a:chOff x="511038" y="2074783"/>
            <a:chExt cx="2868225" cy="2862322"/>
          </a:xfrm>
        </p:grpSpPr>
        <p:sp>
          <p:nvSpPr>
            <p:cNvPr id="17" name="Rechteck 16">
              <a:extLst>
                <a:ext uri="{FF2B5EF4-FFF2-40B4-BE49-F238E27FC236}">
                  <a16:creationId xmlns:a16="http://schemas.microsoft.com/office/drawing/2014/main" id="{81107D31-68A8-967C-D252-FF823B789ED4}"/>
                </a:ext>
              </a:extLst>
            </p:cNvPr>
            <p:cNvSpPr/>
            <p:nvPr userDrawn="1"/>
          </p:nvSpPr>
          <p:spPr>
            <a:xfrm>
              <a:off x="511038" y="2074783"/>
              <a:ext cx="2868225" cy="2862322"/>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2023</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blog</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/baderegeln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b="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b="0" dirty="0">
                <a:solidFill>
                  <a:srgbClr val="FF0000"/>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Quelle:</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DLRG (o. J.). Die Baderegeln. Online unter: https://www.dlrg.de/informieren/freizeit-im-wasser/baderegeln/ (Letzter Zugriff: 26.07.2023).</a:t>
              </a:r>
            </a:p>
          </p:txBody>
        </p:sp>
        <p:sp>
          <p:nvSpPr>
            <p:cNvPr id="18" name="Rechteck 17">
              <a:extLst>
                <a:ext uri="{FF2B5EF4-FFF2-40B4-BE49-F238E27FC236}">
                  <a16:creationId xmlns:a16="http://schemas.microsoft.com/office/drawing/2014/main" id="{8847D185-0C4D-250E-675F-558C63C05C4F}"/>
                </a:ext>
              </a:extLst>
            </p:cNvPr>
            <p:cNvSpPr/>
            <p:nvPr userDrawn="1"/>
          </p:nvSpPr>
          <p:spPr>
            <a:xfrm>
              <a:off x="511038" y="3383084"/>
              <a:ext cx="25326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WIMASU</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Schäfer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pic>
        <p:nvPicPr>
          <p:cNvPr id="2" name="Grafik 1">
            <a:extLst>
              <a:ext uri="{FF2B5EF4-FFF2-40B4-BE49-F238E27FC236}">
                <a16:creationId xmlns:a16="http://schemas.microsoft.com/office/drawing/2014/main" id="{01856DB9-EECE-ECDB-DC4C-C7F4D3006E1E}"/>
              </a:ext>
            </a:extLst>
          </p:cNvPr>
          <p:cNvPicPr>
            <a:picLocks noChangeAspect="1"/>
          </p:cNvPicPr>
          <p:nvPr userDrawn="1"/>
        </p:nvPicPr>
        <p:blipFill rotWithShape="1">
          <a:blip r:embed="rId2"/>
          <a:srcRect l="5714" t="27307" r="6080" b="35375"/>
          <a:stretch/>
        </p:blipFill>
        <p:spPr>
          <a:xfrm>
            <a:off x="339284" y="6534863"/>
            <a:ext cx="2678236" cy="1601603"/>
          </a:xfrm>
          <a:prstGeom prst="rect">
            <a:avLst/>
          </a:prstGeom>
        </p:spPr>
      </p:pic>
      <p:sp>
        <p:nvSpPr>
          <p:cNvPr id="5" name="Oval 4">
            <a:extLst>
              <a:ext uri="{FF2B5EF4-FFF2-40B4-BE49-F238E27FC236}">
                <a16:creationId xmlns:a16="http://schemas.microsoft.com/office/drawing/2014/main" id="{69A1DD7A-A4A9-7A2A-7793-7DBE92DC468D}"/>
              </a:ext>
            </a:extLst>
          </p:cNvPr>
          <p:cNvSpPr/>
          <p:nvPr userDrawn="1"/>
        </p:nvSpPr>
        <p:spPr>
          <a:xfrm>
            <a:off x="3523742" y="3649128"/>
            <a:ext cx="961635" cy="961635"/>
          </a:xfrm>
          <a:prstGeom prst="ellipse">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3" name="Grafik 2">
            <a:extLst>
              <a:ext uri="{FF2B5EF4-FFF2-40B4-BE49-F238E27FC236}">
                <a16:creationId xmlns:a16="http://schemas.microsoft.com/office/drawing/2014/main" id="{EABC3220-1D4F-14FC-D8CA-01B6DC2D5F25}"/>
              </a:ext>
            </a:extLst>
          </p:cNvPr>
          <p:cNvPicPr>
            <a:picLocks noChangeAspect="1"/>
          </p:cNvPicPr>
          <p:nvPr userDrawn="1"/>
        </p:nvPicPr>
        <p:blipFill rotWithShape="1">
          <a:blip r:embed="rId3"/>
          <a:srcRect b="14991"/>
          <a:stretch/>
        </p:blipFill>
        <p:spPr>
          <a:xfrm>
            <a:off x="3535950" y="3659386"/>
            <a:ext cx="940012" cy="945027"/>
          </a:xfrm>
          <a:prstGeom prst="rect">
            <a:avLst/>
          </a:prstGeom>
        </p:spPr>
      </p:pic>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BADEREGELN</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7134520"/>
            <a:ext cx="6270868" cy="954941"/>
          </a:xfrm>
          <a:prstGeom prst="rect">
            <a:avLst/>
          </a:prstGeom>
        </p:spPr>
        <p:txBody>
          <a:bodyPr/>
          <a:lstStyle>
            <a:lvl1pPr algn="ctr">
              <a:defRPr sz="3200">
                <a:solidFill>
                  <a:srgbClr val="37ADA8"/>
                </a:solidFill>
              </a:defRPr>
            </a:lvl1pPr>
          </a:lstStyle>
          <a:p>
            <a:r>
              <a:rPr lang="de-DE" dirty="0"/>
              <a:t>MASTERTITELFORMAT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3">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BADEREGELN</a:t>
            </a:r>
          </a:p>
        </p:txBody>
      </p:sp>
      <p:sp>
        <p:nvSpPr>
          <p:cNvPr id="2" name="Titel 7">
            <a:extLst>
              <a:ext uri="{FF2B5EF4-FFF2-40B4-BE49-F238E27FC236}">
                <a16:creationId xmlns:a16="http://schemas.microsoft.com/office/drawing/2014/main" id="{84EA3710-4966-9AFF-A3B6-7376177479FE}"/>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4" name="Textplatzhalter 2">
            <a:extLst>
              <a:ext uri="{FF2B5EF4-FFF2-40B4-BE49-F238E27FC236}">
                <a16:creationId xmlns:a16="http://schemas.microsoft.com/office/drawing/2014/main" id="{C4D5DFCF-9A44-D36C-7053-C97B6FBC0F72}"/>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38102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781A90-1147-30B3-14F5-9D2322365F5B}"/>
              </a:ext>
            </a:extLst>
          </p:cNvPr>
          <p:cNvSpPr/>
          <p:nvPr userDrawn="1"/>
        </p:nvSpPr>
        <p:spPr>
          <a:xfrm>
            <a:off x="239712" y="1346200"/>
            <a:ext cx="6378575" cy="8208000"/>
          </a:xfrm>
          <a:prstGeom prst="rect">
            <a:avLst/>
          </a:prstGeom>
          <a:solidFill>
            <a:schemeClr val="bg1">
              <a:lumMod val="95000"/>
            </a:schemeClr>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32" name="Abgerundetes Rechteck 31">
            <a:extLst>
              <a:ext uri="{FF2B5EF4-FFF2-40B4-BE49-F238E27FC236}">
                <a16:creationId xmlns:a16="http://schemas.microsoft.com/office/drawing/2014/main" id="{56150781-89D7-CE1A-158B-CBB273FC3C06}"/>
              </a:ext>
            </a:extLst>
          </p:cNvPr>
          <p:cNvSpPr/>
          <p:nvPr userDrawn="1"/>
        </p:nvSpPr>
        <p:spPr>
          <a:xfrm>
            <a:off x="4591509" y="7583912"/>
            <a:ext cx="1816439" cy="867600"/>
          </a:xfrm>
          <a:prstGeom prst="roundRect">
            <a:avLst>
              <a:gd name="adj" fmla="val 22470"/>
            </a:avLst>
          </a:prstGeom>
          <a:solidFill>
            <a:schemeClr val="bg1">
              <a:lumMod val="85000"/>
              <a:alpha val="50000"/>
            </a:schemeClr>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5" name="Freihandform 24">
            <a:extLst>
              <a:ext uri="{FF2B5EF4-FFF2-40B4-BE49-F238E27FC236}">
                <a16:creationId xmlns:a16="http://schemas.microsoft.com/office/drawing/2014/main" id="{3FF005EF-DD7A-7F44-5147-3F09EE451DA0}"/>
              </a:ext>
            </a:extLst>
          </p:cNvPr>
          <p:cNvSpPr/>
          <p:nvPr userDrawn="1"/>
        </p:nvSpPr>
        <p:spPr>
          <a:xfrm>
            <a:off x="5903778" y="8674148"/>
            <a:ext cx="954222" cy="1000314"/>
          </a:xfrm>
          <a:custGeom>
            <a:avLst/>
            <a:gdLst>
              <a:gd name="connsiteX0" fmla="*/ 500157 w 954222"/>
              <a:gd name="connsiteY0" fmla="*/ 0 h 1000314"/>
              <a:gd name="connsiteX1" fmla="*/ 914895 w 954222"/>
              <a:gd name="connsiteY1" fmla="*/ 220515 h 1000314"/>
              <a:gd name="connsiteX2" fmla="*/ 954222 w 954222"/>
              <a:gd name="connsiteY2" fmla="*/ 292969 h 1000314"/>
              <a:gd name="connsiteX3" fmla="*/ 954222 w 954222"/>
              <a:gd name="connsiteY3" fmla="*/ 707345 h 1000314"/>
              <a:gd name="connsiteX4" fmla="*/ 914895 w 954222"/>
              <a:gd name="connsiteY4" fmla="*/ 779799 h 1000314"/>
              <a:gd name="connsiteX5" fmla="*/ 500157 w 954222"/>
              <a:gd name="connsiteY5" fmla="*/ 1000314 h 1000314"/>
              <a:gd name="connsiteX6" fmla="*/ 0 w 954222"/>
              <a:gd name="connsiteY6" fmla="*/ 500157 h 1000314"/>
              <a:gd name="connsiteX7" fmla="*/ 500157 w 954222"/>
              <a:gd name="connsiteY7" fmla="*/ 0 h 10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222" h="1000314">
                <a:moveTo>
                  <a:pt x="500157" y="0"/>
                </a:moveTo>
                <a:cubicBezTo>
                  <a:pt x="672800" y="0"/>
                  <a:pt x="825013" y="87472"/>
                  <a:pt x="914895" y="220515"/>
                </a:cubicBezTo>
                <a:lnTo>
                  <a:pt x="954222" y="292969"/>
                </a:lnTo>
                <a:lnTo>
                  <a:pt x="954222" y="707345"/>
                </a:lnTo>
                <a:lnTo>
                  <a:pt x="914895" y="779799"/>
                </a:lnTo>
                <a:cubicBezTo>
                  <a:pt x="825013" y="912842"/>
                  <a:pt x="672800" y="1000314"/>
                  <a:pt x="500157" y="1000314"/>
                </a:cubicBezTo>
                <a:cubicBezTo>
                  <a:pt x="223928" y="1000314"/>
                  <a:pt x="0" y="776386"/>
                  <a:pt x="0" y="500157"/>
                </a:cubicBezTo>
                <a:cubicBezTo>
                  <a:pt x="0" y="223928"/>
                  <a:pt x="223928" y="0"/>
                  <a:pt x="500157" y="0"/>
                </a:cubicBezTo>
                <a:close/>
              </a:path>
            </a:pathLst>
          </a:custGeom>
          <a:solidFill>
            <a:schemeClr val="bg1"/>
          </a:solidFill>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 name="Titel 1">
            <a:extLst>
              <a:ext uri="{FF2B5EF4-FFF2-40B4-BE49-F238E27FC236}">
                <a16:creationId xmlns:a16="http://schemas.microsoft.com/office/drawing/2014/main" id="{64DF53D4-1E85-9550-0269-DFBC50C20178}"/>
              </a:ext>
            </a:extLst>
          </p:cNvPr>
          <p:cNvSpPr>
            <a:spLocks noGrp="1"/>
          </p:cNvSpPr>
          <p:nvPr>
            <p:ph type="title"/>
          </p:nvPr>
        </p:nvSpPr>
        <p:spPr>
          <a:xfrm>
            <a:off x="0" y="351800"/>
            <a:ext cx="6858000" cy="836050"/>
          </a:xfrm>
          <a:prstGeom prst="rect">
            <a:avLst/>
          </a:prstGeom>
        </p:spPr>
        <p:txBody>
          <a:bodyPr/>
          <a:lstStyle>
            <a:lvl1pPr algn="ctr">
              <a:defRPr>
                <a:solidFill>
                  <a:schemeClr val="tx1">
                    <a:lumMod val="65000"/>
                    <a:lumOff val="35000"/>
                  </a:schemeClr>
                </a:solidFill>
              </a:defRPr>
            </a:lvl1pPr>
          </a:lstStyle>
          <a:p>
            <a:r>
              <a:rPr lang="de-DE" dirty="0"/>
              <a:t>Mastertitelformat bearbeiten</a:t>
            </a:r>
          </a:p>
        </p:txBody>
      </p:sp>
      <p:sp>
        <p:nvSpPr>
          <p:cNvPr id="5" name="Rechteck 7">
            <a:extLst>
              <a:ext uri="{FF2B5EF4-FFF2-40B4-BE49-F238E27FC236}">
                <a16:creationId xmlns:a16="http://schemas.microsoft.com/office/drawing/2014/main" id="{37397858-7B71-25C1-DE74-896EA09083C3}"/>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Rechteck 7">
            <a:extLst>
              <a:ext uri="{FF2B5EF4-FFF2-40B4-BE49-F238E27FC236}">
                <a16:creationId xmlns:a16="http://schemas.microsoft.com/office/drawing/2014/main" id="{ADF22515-AE10-7735-3E60-9E16A9C1BCEB}"/>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7" name="Textfeld 6">
            <a:extLst>
              <a:ext uri="{FF2B5EF4-FFF2-40B4-BE49-F238E27FC236}">
                <a16:creationId xmlns:a16="http://schemas.microsoft.com/office/drawing/2014/main" id="{87F3CABF-3B50-E0A8-83A9-E2C0FF6E7972}"/>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sp>
        <p:nvSpPr>
          <p:cNvPr id="10" name="Abgerundetes Rechteck 9">
            <a:extLst>
              <a:ext uri="{FF2B5EF4-FFF2-40B4-BE49-F238E27FC236}">
                <a16:creationId xmlns:a16="http://schemas.microsoft.com/office/drawing/2014/main" id="{63A478E5-3019-E14E-045C-C452C91E46E7}"/>
              </a:ext>
            </a:extLst>
          </p:cNvPr>
          <p:cNvSpPr/>
          <p:nvPr userDrawn="1"/>
        </p:nvSpPr>
        <p:spPr>
          <a:xfrm>
            <a:off x="446438" y="155408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1" name="Abgerundetes Rechteck 10">
            <a:extLst>
              <a:ext uri="{FF2B5EF4-FFF2-40B4-BE49-F238E27FC236}">
                <a16:creationId xmlns:a16="http://schemas.microsoft.com/office/drawing/2014/main" id="{24CD2B55-B710-CB96-EDB1-4DF3A0AB6C05}"/>
              </a:ext>
            </a:extLst>
          </p:cNvPr>
          <p:cNvSpPr/>
          <p:nvPr userDrawn="1"/>
        </p:nvSpPr>
        <p:spPr>
          <a:xfrm>
            <a:off x="4591509" y="155408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3" name="Abgerundetes Rechteck 12">
            <a:extLst>
              <a:ext uri="{FF2B5EF4-FFF2-40B4-BE49-F238E27FC236}">
                <a16:creationId xmlns:a16="http://schemas.microsoft.com/office/drawing/2014/main" id="{E86ED93A-98A4-AE2F-9D05-D727F4439431}"/>
              </a:ext>
            </a:extLst>
          </p:cNvPr>
          <p:cNvSpPr/>
          <p:nvPr userDrawn="1"/>
        </p:nvSpPr>
        <p:spPr>
          <a:xfrm>
            <a:off x="2518973" y="155408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5" name="Abgerundetes Rechteck 14">
            <a:extLst>
              <a:ext uri="{FF2B5EF4-FFF2-40B4-BE49-F238E27FC236}">
                <a16:creationId xmlns:a16="http://schemas.microsoft.com/office/drawing/2014/main" id="{F645DD33-ED8B-05D1-581B-89E1218DAFF3}"/>
              </a:ext>
            </a:extLst>
          </p:cNvPr>
          <p:cNvSpPr/>
          <p:nvPr userDrawn="1"/>
        </p:nvSpPr>
        <p:spPr>
          <a:xfrm>
            <a:off x="446438" y="3568690"/>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6" name="Abgerundetes Rechteck 15">
            <a:extLst>
              <a:ext uri="{FF2B5EF4-FFF2-40B4-BE49-F238E27FC236}">
                <a16:creationId xmlns:a16="http://schemas.microsoft.com/office/drawing/2014/main" id="{B70FA445-539D-A620-11DE-C3CF51A24228}"/>
              </a:ext>
            </a:extLst>
          </p:cNvPr>
          <p:cNvSpPr/>
          <p:nvPr userDrawn="1"/>
        </p:nvSpPr>
        <p:spPr>
          <a:xfrm>
            <a:off x="4591509" y="3568690"/>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7" name="Abgerundetes Rechteck 16">
            <a:extLst>
              <a:ext uri="{FF2B5EF4-FFF2-40B4-BE49-F238E27FC236}">
                <a16:creationId xmlns:a16="http://schemas.microsoft.com/office/drawing/2014/main" id="{2A8CAF90-B575-9E13-08A7-8E55934D130A}"/>
              </a:ext>
            </a:extLst>
          </p:cNvPr>
          <p:cNvSpPr/>
          <p:nvPr userDrawn="1"/>
        </p:nvSpPr>
        <p:spPr>
          <a:xfrm>
            <a:off x="2518973" y="3568690"/>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8" name="Abgerundetes Rechteck 17">
            <a:extLst>
              <a:ext uri="{FF2B5EF4-FFF2-40B4-BE49-F238E27FC236}">
                <a16:creationId xmlns:a16="http://schemas.microsoft.com/office/drawing/2014/main" id="{1D1F0048-D614-0423-21D3-8DEE70931645}"/>
              </a:ext>
            </a:extLst>
          </p:cNvPr>
          <p:cNvSpPr/>
          <p:nvPr userDrawn="1"/>
        </p:nvSpPr>
        <p:spPr>
          <a:xfrm>
            <a:off x="446438" y="5589893"/>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9" name="Abgerundetes Rechteck 18">
            <a:extLst>
              <a:ext uri="{FF2B5EF4-FFF2-40B4-BE49-F238E27FC236}">
                <a16:creationId xmlns:a16="http://schemas.microsoft.com/office/drawing/2014/main" id="{16CA98C5-190E-11FA-90A3-A06EF13CC781}"/>
              </a:ext>
            </a:extLst>
          </p:cNvPr>
          <p:cNvSpPr/>
          <p:nvPr userDrawn="1"/>
        </p:nvSpPr>
        <p:spPr>
          <a:xfrm>
            <a:off x="4591509" y="5589893"/>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0" name="Abgerundetes Rechteck 19">
            <a:extLst>
              <a:ext uri="{FF2B5EF4-FFF2-40B4-BE49-F238E27FC236}">
                <a16:creationId xmlns:a16="http://schemas.microsoft.com/office/drawing/2014/main" id="{10B71910-E9DE-1157-8303-303C1746E542}"/>
              </a:ext>
            </a:extLst>
          </p:cNvPr>
          <p:cNvSpPr/>
          <p:nvPr userDrawn="1"/>
        </p:nvSpPr>
        <p:spPr>
          <a:xfrm>
            <a:off x="2518973" y="5589893"/>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3" name="Abgerundetes Rechteck 22">
            <a:extLst>
              <a:ext uri="{FF2B5EF4-FFF2-40B4-BE49-F238E27FC236}">
                <a16:creationId xmlns:a16="http://schemas.microsoft.com/office/drawing/2014/main" id="{7CAF3FC0-D504-8A0F-40F7-04CA45239BB1}"/>
              </a:ext>
            </a:extLst>
          </p:cNvPr>
          <p:cNvSpPr/>
          <p:nvPr userDrawn="1"/>
        </p:nvSpPr>
        <p:spPr>
          <a:xfrm>
            <a:off x="446438" y="758586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38" name="Abgerundetes Rechteck 37">
            <a:extLst>
              <a:ext uri="{FF2B5EF4-FFF2-40B4-BE49-F238E27FC236}">
                <a16:creationId xmlns:a16="http://schemas.microsoft.com/office/drawing/2014/main" id="{656272EE-E9FF-A265-916A-E9573BE2892D}"/>
              </a:ext>
            </a:extLst>
          </p:cNvPr>
          <p:cNvSpPr/>
          <p:nvPr userDrawn="1"/>
        </p:nvSpPr>
        <p:spPr>
          <a:xfrm>
            <a:off x="2518973" y="758586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29" name="Grafik 28">
            <a:extLst>
              <a:ext uri="{FF2B5EF4-FFF2-40B4-BE49-F238E27FC236}">
                <a16:creationId xmlns:a16="http://schemas.microsoft.com/office/drawing/2014/main" id="{DF52D87A-9879-DEDE-B591-F346DA19D678}"/>
              </a:ext>
            </a:extLst>
          </p:cNvPr>
          <p:cNvPicPr>
            <a:picLocks noChangeAspect="1"/>
          </p:cNvPicPr>
          <p:nvPr userDrawn="1"/>
        </p:nvPicPr>
        <p:blipFill>
          <a:blip r:embed="rId2">
            <a:clrChange>
              <a:clrFrom>
                <a:srgbClr val="FFFFFF"/>
              </a:clrFrom>
              <a:clrTo>
                <a:srgbClr val="FFFFFF">
                  <a:alpha val="0"/>
                </a:srgbClr>
              </a:clrTo>
            </a:clrChange>
            <a:duotone>
              <a:prstClr val="black"/>
              <a:schemeClr val="tx2">
                <a:tint val="45000"/>
                <a:satMod val="400000"/>
              </a:schemeClr>
            </a:duotone>
          </a:blip>
          <a:stretch>
            <a:fillRect/>
          </a:stretch>
        </p:blipFill>
        <p:spPr>
          <a:xfrm>
            <a:off x="4696514" y="7666165"/>
            <a:ext cx="703093" cy="703093"/>
          </a:xfrm>
          <a:prstGeom prst="rect">
            <a:avLst/>
          </a:prstGeom>
        </p:spPr>
      </p:pic>
      <p:sp>
        <p:nvSpPr>
          <p:cNvPr id="30" name="Titel 4">
            <a:extLst>
              <a:ext uri="{FF2B5EF4-FFF2-40B4-BE49-F238E27FC236}">
                <a16:creationId xmlns:a16="http://schemas.microsoft.com/office/drawing/2014/main" id="{99AA30E8-17BC-B5B3-4E1B-47F2D84FB676}"/>
              </a:ext>
            </a:extLst>
          </p:cNvPr>
          <p:cNvSpPr txBox="1">
            <a:spLocks/>
          </p:cNvSpPr>
          <p:nvPr userDrawn="1"/>
        </p:nvSpPr>
        <p:spPr>
          <a:xfrm>
            <a:off x="5455194" y="7845457"/>
            <a:ext cx="897167" cy="348110"/>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pPr algn="r"/>
            <a:r>
              <a:rPr lang="de-DE" sz="800" b="1" dirty="0">
                <a:solidFill>
                  <a:schemeClr val="bg1">
                    <a:lumMod val="50000"/>
                  </a:schemeClr>
                </a:solidFill>
              </a:rPr>
              <a:t>Hier gibt es</a:t>
            </a:r>
            <a:br>
              <a:rPr lang="de-DE" sz="800" b="1" dirty="0">
                <a:solidFill>
                  <a:schemeClr val="bg1">
                    <a:lumMod val="50000"/>
                  </a:schemeClr>
                </a:solidFill>
              </a:rPr>
            </a:br>
            <a:r>
              <a:rPr lang="de-DE" sz="800" b="1" dirty="0">
                <a:solidFill>
                  <a:schemeClr val="bg1">
                    <a:lumMod val="50000"/>
                  </a:schemeClr>
                </a:solidFill>
              </a:rPr>
              <a:t>noch mehr zum Schwimmen!</a:t>
            </a:r>
          </a:p>
        </p:txBody>
      </p:sp>
      <p:pic>
        <p:nvPicPr>
          <p:cNvPr id="9" name="Bild 8">
            <a:extLst>
              <a:ext uri="{FF2B5EF4-FFF2-40B4-BE49-F238E27FC236}">
                <a16:creationId xmlns:a16="http://schemas.microsoft.com/office/drawing/2014/main" id="{C50EFF4A-E392-74CB-2FE4-16AA587156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84783" y="8805609"/>
            <a:ext cx="640307" cy="757060"/>
          </a:xfrm>
          <a:prstGeom prst="rect">
            <a:avLst/>
          </a:prstGeom>
        </p:spPr>
      </p:pic>
    </p:spTree>
    <p:extLst>
      <p:ext uri="{BB962C8B-B14F-4D97-AF65-F5344CB8AC3E}">
        <p14:creationId xmlns:p14="http://schemas.microsoft.com/office/powerpoint/2010/main" val="375842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ost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781A90-1147-30B3-14F5-9D2322365F5B}"/>
              </a:ext>
            </a:extLst>
          </p:cNvPr>
          <p:cNvSpPr/>
          <p:nvPr userDrawn="1"/>
        </p:nvSpPr>
        <p:spPr>
          <a:xfrm>
            <a:off x="239712" y="1346200"/>
            <a:ext cx="6378575" cy="8208000"/>
          </a:xfrm>
          <a:prstGeom prst="rect">
            <a:avLst/>
          </a:prstGeom>
          <a:solidFill>
            <a:schemeClr val="bg1">
              <a:lumMod val="95000"/>
            </a:schemeClr>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32" name="Abgerundetes Rechteck 31">
            <a:extLst>
              <a:ext uri="{FF2B5EF4-FFF2-40B4-BE49-F238E27FC236}">
                <a16:creationId xmlns:a16="http://schemas.microsoft.com/office/drawing/2014/main" id="{56150781-89D7-CE1A-158B-CBB273FC3C06}"/>
              </a:ext>
            </a:extLst>
          </p:cNvPr>
          <p:cNvSpPr/>
          <p:nvPr userDrawn="1"/>
        </p:nvSpPr>
        <p:spPr>
          <a:xfrm>
            <a:off x="4591510" y="7583912"/>
            <a:ext cx="989782" cy="1774800"/>
          </a:xfrm>
          <a:prstGeom prst="roundRect">
            <a:avLst>
              <a:gd name="adj" fmla="val 22470"/>
            </a:avLst>
          </a:prstGeom>
          <a:solidFill>
            <a:schemeClr val="bg1">
              <a:lumMod val="85000"/>
              <a:alpha val="50000"/>
            </a:schemeClr>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5" name="Freihandform 24">
            <a:extLst>
              <a:ext uri="{FF2B5EF4-FFF2-40B4-BE49-F238E27FC236}">
                <a16:creationId xmlns:a16="http://schemas.microsoft.com/office/drawing/2014/main" id="{3FF005EF-DD7A-7F44-5147-3F09EE451DA0}"/>
              </a:ext>
            </a:extLst>
          </p:cNvPr>
          <p:cNvSpPr/>
          <p:nvPr userDrawn="1"/>
        </p:nvSpPr>
        <p:spPr>
          <a:xfrm>
            <a:off x="5903778" y="8674148"/>
            <a:ext cx="954222" cy="1000314"/>
          </a:xfrm>
          <a:custGeom>
            <a:avLst/>
            <a:gdLst>
              <a:gd name="connsiteX0" fmla="*/ 500157 w 954222"/>
              <a:gd name="connsiteY0" fmla="*/ 0 h 1000314"/>
              <a:gd name="connsiteX1" fmla="*/ 914895 w 954222"/>
              <a:gd name="connsiteY1" fmla="*/ 220515 h 1000314"/>
              <a:gd name="connsiteX2" fmla="*/ 954222 w 954222"/>
              <a:gd name="connsiteY2" fmla="*/ 292969 h 1000314"/>
              <a:gd name="connsiteX3" fmla="*/ 954222 w 954222"/>
              <a:gd name="connsiteY3" fmla="*/ 707345 h 1000314"/>
              <a:gd name="connsiteX4" fmla="*/ 914895 w 954222"/>
              <a:gd name="connsiteY4" fmla="*/ 779799 h 1000314"/>
              <a:gd name="connsiteX5" fmla="*/ 500157 w 954222"/>
              <a:gd name="connsiteY5" fmla="*/ 1000314 h 1000314"/>
              <a:gd name="connsiteX6" fmla="*/ 0 w 954222"/>
              <a:gd name="connsiteY6" fmla="*/ 500157 h 1000314"/>
              <a:gd name="connsiteX7" fmla="*/ 500157 w 954222"/>
              <a:gd name="connsiteY7" fmla="*/ 0 h 10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222" h="1000314">
                <a:moveTo>
                  <a:pt x="500157" y="0"/>
                </a:moveTo>
                <a:cubicBezTo>
                  <a:pt x="672800" y="0"/>
                  <a:pt x="825013" y="87472"/>
                  <a:pt x="914895" y="220515"/>
                </a:cubicBezTo>
                <a:lnTo>
                  <a:pt x="954222" y="292969"/>
                </a:lnTo>
                <a:lnTo>
                  <a:pt x="954222" y="707345"/>
                </a:lnTo>
                <a:lnTo>
                  <a:pt x="914895" y="779799"/>
                </a:lnTo>
                <a:cubicBezTo>
                  <a:pt x="825013" y="912842"/>
                  <a:pt x="672800" y="1000314"/>
                  <a:pt x="500157" y="1000314"/>
                </a:cubicBezTo>
                <a:cubicBezTo>
                  <a:pt x="223928" y="1000314"/>
                  <a:pt x="0" y="776386"/>
                  <a:pt x="0" y="500157"/>
                </a:cubicBezTo>
                <a:cubicBezTo>
                  <a:pt x="0" y="223928"/>
                  <a:pt x="223928" y="0"/>
                  <a:pt x="500157" y="0"/>
                </a:cubicBezTo>
                <a:close/>
              </a:path>
            </a:pathLst>
          </a:custGeom>
          <a:solidFill>
            <a:schemeClr val="bg1"/>
          </a:solidFill>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 name="Titel 1">
            <a:extLst>
              <a:ext uri="{FF2B5EF4-FFF2-40B4-BE49-F238E27FC236}">
                <a16:creationId xmlns:a16="http://schemas.microsoft.com/office/drawing/2014/main" id="{64DF53D4-1E85-9550-0269-DFBC50C20178}"/>
              </a:ext>
            </a:extLst>
          </p:cNvPr>
          <p:cNvSpPr>
            <a:spLocks noGrp="1"/>
          </p:cNvSpPr>
          <p:nvPr>
            <p:ph type="title"/>
          </p:nvPr>
        </p:nvSpPr>
        <p:spPr>
          <a:xfrm>
            <a:off x="0" y="351800"/>
            <a:ext cx="6858000" cy="836050"/>
          </a:xfrm>
          <a:prstGeom prst="rect">
            <a:avLst/>
          </a:prstGeom>
        </p:spPr>
        <p:txBody>
          <a:bodyPr/>
          <a:lstStyle>
            <a:lvl1pPr algn="ctr">
              <a:defRPr>
                <a:solidFill>
                  <a:schemeClr val="tx1">
                    <a:lumMod val="65000"/>
                    <a:lumOff val="35000"/>
                  </a:schemeClr>
                </a:solidFill>
              </a:defRPr>
            </a:lvl1pPr>
          </a:lstStyle>
          <a:p>
            <a:r>
              <a:rPr lang="de-DE" dirty="0"/>
              <a:t>Mastertitelformat bearbeiten</a:t>
            </a:r>
          </a:p>
        </p:txBody>
      </p:sp>
      <p:sp>
        <p:nvSpPr>
          <p:cNvPr id="5" name="Rechteck 7">
            <a:extLst>
              <a:ext uri="{FF2B5EF4-FFF2-40B4-BE49-F238E27FC236}">
                <a16:creationId xmlns:a16="http://schemas.microsoft.com/office/drawing/2014/main" id="{37397858-7B71-25C1-DE74-896EA09083C3}"/>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Rechteck 7">
            <a:extLst>
              <a:ext uri="{FF2B5EF4-FFF2-40B4-BE49-F238E27FC236}">
                <a16:creationId xmlns:a16="http://schemas.microsoft.com/office/drawing/2014/main" id="{ADF22515-AE10-7735-3E60-9E16A9C1BCEB}"/>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7" name="Textfeld 6">
            <a:extLst>
              <a:ext uri="{FF2B5EF4-FFF2-40B4-BE49-F238E27FC236}">
                <a16:creationId xmlns:a16="http://schemas.microsoft.com/office/drawing/2014/main" id="{87F3CABF-3B50-E0A8-83A9-E2C0FF6E7972}"/>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sp>
        <p:nvSpPr>
          <p:cNvPr id="10" name="Abgerundetes Rechteck 9">
            <a:extLst>
              <a:ext uri="{FF2B5EF4-FFF2-40B4-BE49-F238E27FC236}">
                <a16:creationId xmlns:a16="http://schemas.microsoft.com/office/drawing/2014/main" id="{63A478E5-3019-E14E-045C-C452C91E46E7}"/>
              </a:ext>
            </a:extLst>
          </p:cNvPr>
          <p:cNvSpPr/>
          <p:nvPr userDrawn="1"/>
        </p:nvSpPr>
        <p:spPr>
          <a:xfrm>
            <a:off x="446438" y="155408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1" name="Abgerundetes Rechteck 10">
            <a:extLst>
              <a:ext uri="{FF2B5EF4-FFF2-40B4-BE49-F238E27FC236}">
                <a16:creationId xmlns:a16="http://schemas.microsoft.com/office/drawing/2014/main" id="{24CD2B55-B710-CB96-EDB1-4DF3A0AB6C05}"/>
              </a:ext>
            </a:extLst>
          </p:cNvPr>
          <p:cNvSpPr/>
          <p:nvPr userDrawn="1"/>
        </p:nvSpPr>
        <p:spPr>
          <a:xfrm>
            <a:off x="4591509" y="155408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3" name="Abgerundetes Rechteck 12">
            <a:extLst>
              <a:ext uri="{FF2B5EF4-FFF2-40B4-BE49-F238E27FC236}">
                <a16:creationId xmlns:a16="http://schemas.microsoft.com/office/drawing/2014/main" id="{E86ED93A-98A4-AE2F-9D05-D727F4439431}"/>
              </a:ext>
            </a:extLst>
          </p:cNvPr>
          <p:cNvSpPr/>
          <p:nvPr userDrawn="1"/>
        </p:nvSpPr>
        <p:spPr>
          <a:xfrm>
            <a:off x="2518973" y="155408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5" name="Abgerundetes Rechteck 14">
            <a:extLst>
              <a:ext uri="{FF2B5EF4-FFF2-40B4-BE49-F238E27FC236}">
                <a16:creationId xmlns:a16="http://schemas.microsoft.com/office/drawing/2014/main" id="{F645DD33-ED8B-05D1-581B-89E1218DAFF3}"/>
              </a:ext>
            </a:extLst>
          </p:cNvPr>
          <p:cNvSpPr/>
          <p:nvPr userDrawn="1"/>
        </p:nvSpPr>
        <p:spPr>
          <a:xfrm>
            <a:off x="446438" y="3568690"/>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6" name="Abgerundetes Rechteck 15">
            <a:extLst>
              <a:ext uri="{FF2B5EF4-FFF2-40B4-BE49-F238E27FC236}">
                <a16:creationId xmlns:a16="http://schemas.microsoft.com/office/drawing/2014/main" id="{B70FA445-539D-A620-11DE-C3CF51A24228}"/>
              </a:ext>
            </a:extLst>
          </p:cNvPr>
          <p:cNvSpPr/>
          <p:nvPr userDrawn="1"/>
        </p:nvSpPr>
        <p:spPr>
          <a:xfrm>
            <a:off x="4591509" y="3568690"/>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7" name="Abgerundetes Rechteck 16">
            <a:extLst>
              <a:ext uri="{FF2B5EF4-FFF2-40B4-BE49-F238E27FC236}">
                <a16:creationId xmlns:a16="http://schemas.microsoft.com/office/drawing/2014/main" id="{2A8CAF90-B575-9E13-08A7-8E55934D130A}"/>
              </a:ext>
            </a:extLst>
          </p:cNvPr>
          <p:cNvSpPr/>
          <p:nvPr userDrawn="1"/>
        </p:nvSpPr>
        <p:spPr>
          <a:xfrm>
            <a:off x="2518973" y="3568690"/>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8" name="Abgerundetes Rechteck 17">
            <a:extLst>
              <a:ext uri="{FF2B5EF4-FFF2-40B4-BE49-F238E27FC236}">
                <a16:creationId xmlns:a16="http://schemas.microsoft.com/office/drawing/2014/main" id="{1D1F0048-D614-0423-21D3-8DEE70931645}"/>
              </a:ext>
            </a:extLst>
          </p:cNvPr>
          <p:cNvSpPr/>
          <p:nvPr userDrawn="1"/>
        </p:nvSpPr>
        <p:spPr>
          <a:xfrm>
            <a:off x="446438" y="5589893"/>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9" name="Abgerundetes Rechteck 18">
            <a:extLst>
              <a:ext uri="{FF2B5EF4-FFF2-40B4-BE49-F238E27FC236}">
                <a16:creationId xmlns:a16="http://schemas.microsoft.com/office/drawing/2014/main" id="{16CA98C5-190E-11FA-90A3-A06EF13CC781}"/>
              </a:ext>
            </a:extLst>
          </p:cNvPr>
          <p:cNvSpPr/>
          <p:nvPr userDrawn="1"/>
        </p:nvSpPr>
        <p:spPr>
          <a:xfrm>
            <a:off x="4591509" y="5589893"/>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0" name="Abgerundetes Rechteck 19">
            <a:extLst>
              <a:ext uri="{FF2B5EF4-FFF2-40B4-BE49-F238E27FC236}">
                <a16:creationId xmlns:a16="http://schemas.microsoft.com/office/drawing/2014/main" id="{10B71910-E9DE-1157-8303-303C1746E542}"/>
              </a:ext>
            </a:extLst>
          </p:cNvPr>
          <p:cNvSpPr/>
          <p:nvPr userDrawn="1"/>
        </p:nvSpPr>
        <p:spPr>
          <a:xfrm>
            <a:off x="2518973" y="5589893"/>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3" name="Abgerundetes Rechteck 22">
            <a:extLst>
              <a:ext uri="{FF2B5EF4-FFF2-40B4-BE49-F238E27FC236}">
                <a16:creationId xmlns:a16="http://schemas.microsoft.com/office/drawing/2014/main" id="{7CAF3FC0-D504-8A0F-40F7-04CA45239BB1}"/>
              </a:ext>
            </a:extLst>
          </p:cNvPr>
          <p:cNvSpPr/>
          <p:nvPr userDrawn="1"/>
        </p:nvSpPr>
        <p:spPr>
          <a:xfrm>
            <a:off x="446438" y="758586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38" name="Abgerundetes Rechteck 37">
            <a:extLst>
              <a:ext uri="{FF2B5EF4-FFF2-40B4-BE49-F238E27FC236}">
                <a16:creationId xmlns:a16="http://schemas.microsoft.com/office/drawing/2014/main" id="{656272EE-E9FF-A265-916A-E9573BE2892D}"/>
              </a:ext>
            </a:extLst>
          </p:cNvPr>
          <p:cNvSpPr/>
          <p:nvPr userDrawn="1"/>
        </p:nvSpPr>
        <p:spPr>
          <a:xfrm>
            <a:off x="2518973" y="7585864"/>
            <a:ext cx="1816439" cy="1774982"/>
          </a:xfrm>
          <a:prstGeom prst="roundRect">
            <a:avLst>
              <a:gd name="adj" fmla="val 10227"/>
            </a:avLst>
          </a:prstGeom>
          <a:solidFill>
            <a:schemeClr val="bg1"/>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29" name="Grafik 28">
            <a:extLst>
              <a:ext uri="{FF2B5EF4-FFF2-40B4-BE49-F238E27FC236}">
                <a16:creationId xmlns:a16="http://schemas.microsoft.com/office/drawing/2014/main" id="{DF52D87A-9879-DEDE-B591-F346DA19D678}"/>
              </a:ext>
            </a:extLst>
          </p:cNvPr>
          <p:cNvPicPr>
            <a:picLocks noChangeAspect="1"/>
          </p:cNvPicPr>
          <p:nvPr userDrawn="1"/>
        </p:nvPicPr>
        <p:blipFill>
          <a:blip r:embed="rId2">
            <a:clrChange>
              <a:clrFrom>
                <a:srgbClr val="FFFFFF"/>
              </a:clrFrom>
              <a:clrTo>
                <a:srgbClr val="FFFFFF">
                  <a:alpha val="0"/>
                </a:srgbClr>
              </a:clrTo>
            </a:clrChange>
            <a:duotone>
              <a:prstClr val="black"/>
              <a:schemeClr val="tx2">
                <a:tint val="45000"/>
                <a:satMod val="400000"/>
              </a:schemeClr>
            </a:duotone>
          </a:blip>
          <a:stretch>
            <a:fillRect/>
          </a:stretch>
        </p:blipFill>
        <p:spPr>
          <a:xfrm>
            <a:off x="4734853" y="8208253"/>
            <a:ext cx="703093" cy="703093"/>
          </a:xfrm>
          <a:prstGeom prst="rect">
            <a:avLst/>
          </a:prstGeom>
        </p:spPr>
      </p:pic>
      <p:sp>
        <p:nvSpPr>
          <p:cNvPr id="30" name="Titel 4">
            <a:extLst>
              <a:ext uri="{FF2B5EF4-FFF2-40B4-BE49-F238E27FC236}">
                <a16:creationId xmlns:a16="http://schemas.microsoft.com/office/drawing/2014/main" id="{99AA30E8-17BC-B5B3-4E1B-47F2D84FB676}"/>
              </a:ext>
            </a:extLst>
          </p:cNvPr>
          <p:cNvSpPr txBox="1">
            <a:spLocks/>
          </p:cNvSpPr>
          <p:nvPr userDrawn="1"/>
        </p:nvSpPr>
        <p:spPr>
          <a:xfrm>
            <a:off x="4637817" y="7823011"/>
            <a:ext cx="897167" cy="348110"/>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pPr algn="ctr"/>
            <a:r>
              <a:rPr lang="de-DE" sz="800" b="1" dirty="0">
                <a:solidFill>
                  <a:schemeClr val="bg1">
                    <a:lumMod val="50000"/>
                  </a:schemeClr>
                </a:solidFill>
              </a:rPr>
              <a:t>Hier gibt es</a:t>
            </a:r>
            <a:br>
              <a:rPr lang="de-DE" sz="800" b="1" dirty="0">
                <a:solidFill>
                  <a:schemeClr val="bg1">
                    <a:lumMod val="50000"/>
                  </a:schemeClr>
                </a:solidFill>
              </a:rPr>
            </a:br>
            <a:r>
              <a:rPr lang="de-DE" sz="800" b="1" dirty="0">
                <a:solidFill>
                  <a:schemeClr val="bg1">
                    <a:lumMod val="50000"/>
                  </a:schemeClr>
                </a:solidFill>
              </a:rPr>
              <a:t>noch mehr zum Schwimmen!</a:t>
            </a:r>
          </a:p>
        </p:txBody>
      </p:sp>
      <p:pic>
        <p:nvPicPr>
          <p:cNvPr id="9" name="Bild 8">
            <a:extLst>
              <a:ext uri="{FF2B5EF4-FFF2-40B4-BE49-F238E27FC236}">
                <a16:creationId xmlns:a16="http://schemas.microsoft.com/office/drawing/2014/main" id="{C50EFF4A-E392-74CB-2FE4-16AA587156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84783" y="8805609"/>
            <a:ext cx="640307" cy="757060"/>
          </a:xfrm>
          <a:prstGeom prst="rect">
            <a:avLst/>
          </a:prstGeom>
        </p:spPr>
      </p:pic>
    </p:spTree>
    <p:extLst>
      <p:ext uri="{BB962C8B-B14F-4D97-AF65-F5344CB8AC3E}">
        <p14:creationId xmlns:p14="http://schemas.microsoft.com/office/powerpoint/2010/main" val="138372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oster">
    <p:spTree>
      <p:nvGrpSpPr>
        <p:cNvPr id="1" name=""/>
        <p:cNvGrpSpPr/>
        <p:nvPr/>
      </p:nvGrpSpPr>
      <p:grpSpPr>
        <a:xfrm>
          <a:off x="0" y="0"/>
          <a:ext cx="0" cy="0"/>
          <a:chOff x="0" y="0"/>
          <a:chExt cx="0" cy="0"/>
        </a:xfrm>
      </p:grpSpPr>
      <p:sp>
        <p:nvSpPr>
          <p:cNvPr id="25" name="Freihandform 24">
            <a:extLst>
              <a:ext uri="{FF2B5EF4-FFF2-40B4-BE49-F238E27FC236}">
                <a16:creationId xmlns:a16="http://schemas.microsoft.com/office/drawing/2014/main" id="{3FF005EF-DD7A-7F44-5147-3F09EE451DA0}"/>
              </a:ext>
            </a:extLst>
          </p:cNvPr>
          <p:cNvSpPr/>
          <p:nvPr userDrawn="1"/>
        </p:nvSpPr>
        <p:spPr>
          <a:xfrm>
            <a:off x="5903778" y="8674148"/>
            <a:ext cx="954222" cy="1000314"/>
          </a:xfrm>
          <a:custGeom>
            <a:avLst/>
            <a:gdLst>
              <a:gd name="connsiteX0" fmla="*/ 500157 w 954222"/>
              <a:gd name="connsiteY0" fmla="*/ 0 h 1000314"/>
              <a:gd name="connsiteX1" fmla="*/ 914895 w 954222"/>
              <a:gd name="connsiteY1" fmla="*/ 220515 h 1000314"/>
              <a:gd name="connsiteX2" fmla="*/ 954222 w 954222"/>
              <a:gd name="connsiteY2" fmla="*/ 292969 h 1000314"/>
              <a:gd name="connsiteX3" fmla="*/ 954222 w 954222"/>
              <a:gd name="connsiteY3" fmla="*/ 707345 h 1000314"/>
              <a:gd name="connsiteX4" fmla="*/ 914895 w 954222"/>
              <a:gd name="connsiteY4" fmla="*/ 779799 h 1000314"/>
              <a:gd name="connsiteX5" fmla="*/ 500157 w 954222"/>
              <a:gd name="connsiteY5" fmla="*/ 1000314 h 1000314"/>
              <a:gd name="connsiteX6" fmla="*/ 0 w 954222"/>
              <a:gd name="connsiteY6" fmla="*/ 500157 h 1000314"/>
              <a:gd name="connsiteX7" fmla="*/ 500157 w 954222"/>
              <a:gd name="connsiteY7" fmla="*/ 0 h 100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222" h="1000314">
                <a:moveTo>
                  <a:pt x="500157" y="0"/>
                </a:moveTo>
                <a:cubicBezTo>
                  <a:pt x="672800" y="0"/>
                  <a:pt x="825013" y="87472"/>
                  <a:pt x="914895" y="220515"/>
                </a:cubicBezTo>
                <a:lnTo>
                  <a:pt x="954222" y="292969"/>
                </a:lnTo>
                <a:lnTo>
                  <a:pt x="954222" y="707345"/>
                </a:lnTo>
                <a:lnTo>
                  <a:pt x="914895" y="779799"/>
                </a:lnTo>
                <a:cubicBezTo>
                  <a:pt x="825013" y="912842"/>
                  <a:pt x="672800" y="1000314"/>
                  <a:pt x="500157" y="1000314"/>
                </a:cubicBezTo>
                <a:cubicBezTo>
                  <a:pt x="223928" y="1000314"/>
                  <a:pt x="0" y="776386"/>
                  <a:pt x="0" y="500157"/>
                </a:cubicBezTo>
                <a:cubicBezTo>
                  <a:pt x="0" y="223928"/>
                  <a:pt x="223928" y="0"/>
                  <a:pt x="500157" y="0"/>
                </a:cubicBezTo>
                <a:close/>
              </a:path>
            </a:pathLst>
          </a:custGeom>
          <a:solidFill>
            <a:schemeClr val="bg1"/>
          </a:solidFill>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 name="Rechteck 7">
            <a:extLst>
              <a:ext uri="{FF2B5EF4-FFF2-40B4-BE49-F238E27FC236}">
                <a16:creationId xmlns:a16="http://schemas.microsoft.com/office/drawing/2014/main" id="{37397858-7B71-25C1-DE74-896EA09083C3}"/>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Rechteck 7">
            <a:extLst>
              <a:ext uri="{FF2B5EF4-FFF2-40B4-BE49-F238E27FC236}">
                <a16:creationId xmlns:a16="http://schemas.microsoft.com/office/drawing/2014/main" id="{ADF22515-AE10-7735-3E60-9E16A9C1BCEB}"/>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7" name="Textfeld 6">
            <a:extLst>
              <a:ext uri="{FF2B5EF4-FFF2-40B4-BE49-F238E27FC236}">
                <a16:creationId xmlns:a16="http://schemas.microsoft.com/office/drawing/2014/main" id="{87F3CABF-3B50-E0A8-83A9-E2C0FF6E7972}"/>
              </a:ext>
            </a:extLst>
          </p:cNvPr>
          <p:cNvSpPr txBox="1"/>
          <p:nvPr userDrawn="1"/>
        </p:nvSpPr>
        <p:spPr>
          <a:xfrm>
            <a:off x="3033699" y="176712"/>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sp>
        <p:nvSpPr>
          <p:cNvPr id="33" name="Rechteck 7">
            <a:extLst>
              <a:ext uri="{FF2B5EF4-FFF2-40B4-BE49-F238E27FC236}">
                <a16:creationId xmlns:a16="http://schemas.microsoft.com/office/drawing/2014/main" id="{BEE2853C-1973-026B-1834-85907EC9C943}"/>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34" name="Abgerundetes Rechteck 33">
            <a:extLst>
              <a:ext uri="{FF2B5EF4-FFF2-40B4-BE49-F238E27FC236}">
                <a16:creationId xmlns:a16="http://schemas.microsoft.com/office/drawing/2014/main" id="{9136B250-2017-EC86-BDB3-95B6E08EA4A3}"/>
              </a:ext>
            </a:extLst>
          </p:cNvPr>
          <p:cNvSpPr/>
          <p:nvPr userDrawn="1"/>
        </p:nvSpPr>
        <p:spPr>
          <a:xfrm>
            <a:off x="131391" y="5864437"/>
            <a:ext cx="6595219" cy="3830626"/>
          </a:xfrm>
          <a:prstGeom prst="roundRect">
            <a:avLst>
              <a:gd name="adj" fmla="val 875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33E0BB96-D23B-85D5-107C-48AE0444EC84}"/>
              </a:ext>
            </a:extLst>
          </p:cNvPr>
          <p:cNvSpPr/>
          <p:nvPr userDrawn="1"/>
        </p:nvSpPr>
        <p:spPr>
          <a:xfrm>
            <a:off x="134195" y="1330916"/>
            <a:ext cx="6592416" cy="4402715"/>
          </a:xfrm>
          <a:prstGeom prst="roundRect">
            <a:avLst>
              <a:gd name="adj" fmla="val 875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descr="Ein Bild, das Kreis, Grafiken, Design, Muster enthält.&#10;&#10;Automatisch generierte Beschreibung">
            <a:extLst>
              <a:ext uri="{FF2B5EF4-FFF2-40B4-BE49-F238E27FC236}">
                <a16:creationId xmlns:a16="http://schemas.microsoft.com/office/drawing/2014/main" id="{B9430C5C-B1A1-85FE-01E7-2FFF5E2F6C96}"/>
              </a:ext>
            </a:extLst>
          </p:cNvPr>
          <p:cNvPicPr>
            <a:picLocks noChangeAspect="1"/>
          </p:cNvPicPr>
          <p:nvPr userDrawn="1"/>
        </p:nvPicPr>
        <p:blipFill>
          <a:blip r:embed="rId2"/>
          <a:stretch>
            <a:fillRect/>
          </a:stretch>
        </p:blipFill>
        <p:spPr>
          <a:xfrm>
            <a:off x="5870402" y="420737"/>
            <a:ext cx="721849" cy="721849"/>
          </a:xfrm>
          <a:prstGeom prst="roundRect">
            <a:avLst>
              <a:gd name="adj" fmla="val 8818"/>
            </a:avLst>
          </a:prstGeom>
          <a:ln w="31750">
            <a:solidFill>
              <a:srgbClr val="FF6B6B"/>
            </a:solidFill>
          </a:ln>
        </p:spPr>
      </p:pic>
      <p:sp>
        <p:nvSpPr>
          <p:cNvPr id="37" name="Textfeld 36">
            <a:extLst>
              <a:ext uri="{FF2B5EF4-FFF2-40B4-BE49-F238E27FC236}">
                <a16:creationId xmlns:a16="http://schemas.microsoft.com/office/drawing/2014/main" id="{618D822F-3428-2C2C-92D3-A1E1BF239D12}"/>
              </a:ext>
            </a:extLst>
          </p:cNvPr>
          <p:cNvSpPr txBox="1"/>
          <p:nvPr userDrawn="1"/>
        </p:nvSpPr>
        <p:spPr>
          <a:xfrm>
            <a:off x="265749" y="420737"/>
            <a:ext cx="5330352" cy="707886"/>
          </a:xfrm>
          <a:prstGeom prst="rect">
            <a:avLst/>
          </a:prstGeom>
          <a:noFill/>
        </p:spPr>
        <p:txBody>
          <a:bodyPr wrap="square" rtlCol="0">
            <a:spAutoFit/>
          </a:bodyPr>
          <a:lstStyle/>
          <a:p>
            <a:r>
              <a:rPr lang="de-DE" sz="2000" b="1" dirty="0">
                <a:solidFill>
                  <a:srgbClr val="416E9B"/>
                </a:solidFill>
              </a:rPr>
              <a:t>HIER GIBT ES NOCH MEHR MATERIAL UND IDEEN</a:t>
            </a:r>
            <a:br>
              <a:rPr lang="de-DE" sz="2000" b="1" dirty="0">
                <a:solidFill>
                  <a:srgbClr val="416E9B"/>
                </a:solidFill>
              </a:rPr>
            </a:br>
            <a:r>
              <a:rPr lang="de-DE" sz="2000" b="1" dirty="0">
                <a:solidFill>
                  <a:srgbClr val="416E9B"/>
                </a:solidFill>
              </a:rPr>
              <a:t>FÜR DEINEN SCHWIMMUNTERRICHT</a:t>
            </a:r>
          </a:p>
        </p:txBody>
      </p:sp>
      <p:pic>
        <p:nvPicPr>
          <p:cNvPr id="39" name="Grafik 38" descr="Ein Bild, das Text, Cartoon, Clipart, Darstellung enthält.&#10;&#10;Automatisch generierte Beschreibung">
            <a:extLst>
              <a:ext uri="{FF2B5EF4-FFF2-40B4-BE49-F238E27FC236}">
                <a16:creationId xmlns:a16="http://schemas.microsoft.com/office/drawing/2014/main" id="{C540E16C-9CAA-6C16-E1F0-5511E3D04131}"/>
              </a:ext>
            </a:extLst>
          </p:cNvPr>
          <p:cNvPicPr>
            <a:picLocks noChangeAspect="1"/>
          </p:cNvPicPr>
          <p:nvPr userDrawn="1"/>
        </p:nvPicPr>
        <p:blipFill>
          <a:blip r:embed="rId3"/>
          <a:stretch>
            <a:fillRect/>
          </a:stretch>
        </p:blipFill>
        <p:spPr>
          <a:xfrm>
            <a:off x="379942" y="6086297"/>
            <a:ext cx="2446866" cy="2446866"/>
          </a:xfrm>
          <a:prstGeom prst="roundRect">
            <a:avLst>
              <a:gd name="adj" fmla="val 5557"/>
            </a:avLst>
          </a:prstGeom>
          <a:effectLst>
            <a:outerShdw blurRad="50800" dist="38100" dir="2700000" algn="tl" rotWithShape="0">
              <a:prstClr val="black">
                <a:alpha val="26000"/>
              </a:prstClr>
            </a:outerShdw>
          </a:effectLst>
        </p:spPr>
      </p:pic>
      <p:pic>
        <p:nvPicPr>
          <p:cNvPr id="40" name="Grafik 39" descr="Ein Bild, das Text, Screenshot, Logo, Schrift enthält.&#10;&#10;Automatisch generierte Beschreibung">
            <a:extLst>
              <a:ext uri="{FF2B5EF4-FFF2-40B4-BE49-F238E27FC236}">
                <a16:creationId xmlns:a16="http://schemas.microsoft.com/office/drawing/2014/main" id="{CE0951E1-226C-DD54-4870-45DB3FDE87DE}"/>
              </a:ext>
            </a:extLst>
          </p:cNvPr>
          <p:cNvPicPr>
            <a:picLocks noChangeAspect="1"/>
          </p:cNvPicPr>
          <p:nvPr userDrawn="1"/>
        </p:nvPicPr>
        <p:blipFill>
          <a:blip r:embed="rId4"/>
          <a:stretch>
            <a:fillRect/>
          </a:stretch>
        </p:blipFill>
        <p:spPr>
          <a:xfrm>
            <a:off x="3149234" y="6086297"/>
            <a:ext cx="2446866" cy="2446866"/>
          </a:xfrm>
          <a:prstGeom prst="roundRect">
            <a:avLst>
              <a:gd name="adj" fmla="val 4884"/>
            </a:avLst>
          </a:prstGeom>
          <a:effectLst>
            <a:outerShdw blurRad="50800" dist="38100" dir="2700000" algn="tl" rotWithShape="0">
              <a:prstClr val="black">
                <a:alpha val="26000"/>
              </a:prstClr>
            </a:outerShdw>
          </a:effectLst>
        </p:spPr>
      </p:pic>
      <p:pic>
        <p:nvPicPr>
          <p:cNvPr id="41" name="Grafik 40" descr="Ein Bild, das Text, Screenshot enthält.&#10;&#10;Automatisch generierte Beschreibung">
            <a:extLst>
              <a:ext uri="{FF2B5EF4-FFF2-40B4-BE49-F238E27FC236}">
                <a16:creationId xmlns:a16="http://schemas.microsoft.com/office/drawing/2014/main" id="{41EDC7A7-C709-2DE6-C124-BDC503E2475E}"/>
              </a:ext>
            </a:extLst>
          </p:cNvPr>
          <p:cNvPicPr>
            <a:picLocks noChangeAspect="1"/>
          </p:cNvPicPr>
          <p:nvPr userDrawn="1"/>
        </p:nvPicPr>
        <p:blipFill>
          <a:blip r:embed="rId5"/>
          <a:stretch>
            <a:fillRect/>
          </a:stretch>
        </p:blipFill>
        <p:spPr>
          <a:xfrm>
            <a:off x="3149234" y="1796153"/>
            <a:ext cx="2150495" cy="2446866"/>
          </a:xfrm>
          <a:prstGeom prst="roundRect">
            <a:avLst>
              <a:gd name="adj" fmla="val 3642"/>
            </a:avLst>
          </a:prstGeom>
          <a:effectLst>
            <a:outerShdw blurRad="50800" dist="38100" dir="2700000" algn="tl" rotWithShape="0">
              <a:prstClr val="black">
                <a:alpha val="26000"/>
              </a:prstClr>
            </a:outerShdw>
          </a:effectLst>
        </p:spPr>
      </p:pic>
      <p:pic>
        <p:nvPicPr>
          <p:cNvPr id="42" name="Grafik 41" descr="Ein Bild, das Text, Cartoon, Animierter Cartoon, Darstellung enthält.&#10;&#10;Automatisch generierte Beschreibung">
            <a:extLst>
              <a:ext uri="{FF2B5EF4-FFF2-40B4-BE49-F238E27FC236}">
                <a16:creationId xmlns:a16="http://schemas.microsoft.com/office/drawing/2014/main" id="{061503A5-7965-CFF6-843F-8AE622C231FF}"/>
              </a:ext>
            </a:extLst>
          </p:cNvPr>
          <p:cNvPicPr>
            <a:picLocks noChangeAspect="1"/>
          </p:cNvPicPr>
          <p:nvPr userDrawn="1"/>
        </p:nvPicPr>
        <p:blipFill>
          <a:blip r:embed="rId6"/>
          <a:stretch>
            <a:fillRect/>
          </a:stretch>
        </p:blipFill>
        <p:spPr>
          <a:xfrm>
            <a:off x="379942" y="1801234"/>
            <a:ext cx="2446865" cy="2446865"/>
          </a:xfrm>
          <a:prstGeom prst="roundRect">
            <a:avLst>
              <a:gd name="adj" fmla="val 4547"/>
            </a:avLst>
          </a:prstGeom>
          <a:effectLst>
            <a:outerShdw blurRad="50800" dist="38100" dir="2700000" algn="tl" rotWithShape="0">
              <a:prstClr val="black">
                <a:alpha val="26000"/>
              </a:prstClr>
            </a:outerShdw>
          </a:effectLst>
        </p:spPr>
      </p:pic>
      <p:sp>
        <p:nvSpPr>
          <p:cNvPr id="43" name="Textfeld 42">
            <a:extLst>
              <a:ext uri="{FF2B5EF4-FFF2-40B4-BE49-F238E27FC236}">
                <a16:creationId xmlns:a16="http://schemas.microsoft.com/office/drawing/2014/main" id="{C2CE692D-3C97-39E3-01BE-7930822B5EC0}"/>
              </a:ext>
            </a:extLst>
          </p:cNvPr>
          <p:cNvSpPr txBox="1"/>
          <p:nvPr userDrawn="1"/>
        </p:nvSpPr>
        <p:spPr>
          <a:xfrm>
            <a:off x="265748" y="4385620"/>
            <a:ext cx="6326504" cy="1200329"/>
          </a:xfrm>
          <a:prstGeom prst="rect">
            <a:avLst/>
          </a:prstGeom>
          <a:noFill/>
        </p:spPr>
        <p:txBody>
          <a:bodyPr wrap="square" rtlCol="0">
            <a:spAutoFit/>
          </a:bodyPr>
          <a:lstStyle/>
          <a:p>
            <a:pPr algn="just"/>
            <a:r>
              <a:rPr lang="de-DE" sz="1200" b="0" i="0" u="none" strike="noStrike" dirty="0">
                <a:solidFill>
                  <a:schemeClr val="tx1">
                    <a:lumMod val="75000"/>
                    <a:lumOff val="25000"/>
                  </a:schemeClr>
                </a:solidFill>
                <a:effectLst/>
                <a:latin typeface="SourceSansPro" panose="020B0503030403020204" pitchFamily="34" charset="0"/>
              </a:rPr>
              <a:t>Schwimmen zu unterrichten ist herausfordernd. Diese Kartei bildet die Basis für eure </a:t>
            </a:r>
            <a:r>
              <a:rPr lang="de-DE" sz="1200" b="0" i="0" u="none" strike="noStrike" dirty="0" err="1">
                <a:solidFill>
                  <a:schemeClr val="tx1">
                    <a:lumMod val="75000"/>
                    <a:lumOff val="25000"/>
                  </a:schemeClr>
                </a:solidFill>
                <a:effectLst/>
                <a:latin typeface="SourceSansPro" panose="020B0503030403020204" pitchFamily="34" charset="0"/>
              </a:rPr>
              <a:t>Schüler:innen</a:t>
            </a:r>
            <a:r>
              <a:rPr lang="de-DE" sz="1200" b="0" i="0" u="none" strike="noStrike" dirty="0">
                <a:solidFill>
                  <a:schemeClr val="tx1">
                    <a:lumMod val="75000"/>
                    <a:lumOff val="25000"/>
                  </a:schemeClr>
                </a:solidFill>
                <a:effectLst/>
                <a:latin typeface="SourceSansPro" panose="020B0503030403020204" pitchFamily="34" charset="0"/>
              </a:rPr>
              <a:t>, um von der Wasserbewältigung hin zum sicheren Schwimmen zu gelangen. Sportunterricht ist häufig Schwimmunterricht!</a:t>
            </a:r>
          </a:p>
          <a:p>
            <a:pPr algn="just"/>
            <a:endParaRPr lang="de-DE" sz="1200" dirty="0">
              <a:solidFill>
                <a:schemeClr val="tx1">
                  <a:lumMod val="75000"/>
                  <a:lumOff val="25000"/>
                </a:schemeClr>
              </a:solidFill>
              <a:latin typeface="SourceSansPro" panose="020B0503030403020204" pitchFamily="34" charset="0"/>
            </a:endParaRPr>
          </a:p>
          <a:p>
            <a:pPr algn="just"/>
            <a:r>
              <a:rPr lang="de-DE" sz="1200" dirty="0">
                <a:solidFill>
                  <a:schemeClr val="tx1">
                    <a:lumMod val="75000"/>
                    <a:lumOff val="25000"/>
                  </a:schemeClr>
                </a:solidFill>
              </a:rPr>
              <a:t>Unser Autor Felix Burmeister weiß wovon er schreibt. Er ist Sportlehrer und hat seit mehreren Jahren den Lehrauftrag für Schwimmen an der Universität Bielefeld.</a:t>
            </a:r>
          </a:p>
        </p:txBody>
      </p:sp>
      <p:sp>
        <p:nvSpPr>
          <p:cNvPr id="44" name="Textfeld 43">
            <a:extLst>
              <a:ext uri="{FF2B5EF4-FFF2-40B4-BE49-F238E27FC236}">
                <a16:creationId xmlns:a16="http://schemas.microsoft.com/office/drawing/2014/main" id="{98D8EDED-729D-F3A6-49E0-BE06D31826EE}"/>
              </a:ext>
            </a:extLst>
          </p:cNvPr>
          <p:cNvSpPr txBox="1"/>
          <p:nvPr userDrawn="1"/>
        </p:nvSpPr>
        <p:spPr>
          <a:xfrm>
            <a:off x="265748" y="8663968"/>
            <a:ext cx="6326504" cy="830997"/>
          </a:xfrm>
          <a:prstGeom prst="rect">
            <a:avLst/>
          </a:prstGeom>
          <a:noFill/>
        </p:spPr>
        <p:txBody>
          <a:bodyPr wrap="square" rtlCol="0">
            <a:spAutoFit/>
          </a:bodyPr>
          <a:lstStyle/>
          <a:p>
            <a:pPr algn="just"/>
            <a:r>
              <a:rPr lang="de-DE" sz="1200" b="0" i="0" u="none" strike="noStrike" dirty="0">
                <a:solidFill>
                  <a:schemeClr val="tx1">
                    <a:lumMod val="75000"/>
                    <a:lumOff val="25000"/>
                  </a:schemeClr>
                </a:solidFill>
                <a:effectLst/>
                <a:latin typeface="SourceSansPro" panose="020B0503030403020204" pitchFamily="34" charset="0"/>
              </a:rPr>
              <a:t>23 kleine Spiele für den Schwimmunterricht. Diese Spiele sind speziell für den Schwimmunterricht geschmiedet und bieten vielfältige Möglichkeiten für verschiedene Anlässe. Ob Anfänger oder Fortgeschrittene, dieses Material bietet eine abwechslungsreiche Auswahl der aus Sicht unseres Autors Felix besten Spiele für das Schwimmbad.</a:t>
            </a:r>
            <a:endParaRPr lang="de-DE" sz="1200" dirty="0">
              <a:solidFill>
                <a:schemeClr val="tx1">
                  <a:lumMod val="75000"/>
                  <a:lumOff val="25000"/>
                </a:schemeClr>
              </a:solidFill>
            </a:endParaRPr>
          </a:p>
        </p:txBody>
      </p:sp>
    </p:spTree>
    <p:extLst>
      <p:ext uri="{BB962C8B-B14F-4D97-AF65-F5344CB8AC3E}">
        <p14:creationId xmlns:p14="http://schemas.microsoft.com/office/powerpoint/2010/main" val="3601738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 id="2147483676"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Tree>
    <p:extLst>
      <p:ext uri="{BB962C8B-B14F-4D97-AF65-F5344CB8AC3E}">
        <p14:creationId xmlns:p14="http://schemas.microsoft.com/office/powerpoint/2010/main" val="180737848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p15:clr>
            <a:srgbClr val="F26B43"/>
          </p15:clr>
        </p15:guide>
        <p15:guide id="3" orient="horz" pos="5887">
          <p15:clr>
            <a:srgbClr val="F26B43"/>
          </p15:clr>
        </p15:guide>
        <p15:guide id="4" orient="horz" pos="353">
          <p15:clr>
            <a:srgbClr val="F26B43"/>
          </p15:clr>
        </p15:guide>
        <p15:guide id="6" pos="3974">
          <p15:clr>
            <a:srgbClr val="F26B43"/>
          </p15:clr>
        </p15:guide>
        <p15:guide id="7" orient="horz" pos="4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31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C63BB00-BF8A-6127-F08D-764EB18F1337}"/>
              </a:ext>
            </a:extLst>
          </p:cNvPr>
          <p:cNvSpPr>
            <a:spLocks noGrp="1"/>
          </p:cNvSpPr>
          <p:nvPr>
            <p:ph type="title"/>
          </p:nvPr>
        </p:nvSpPr>
        <p:spPr>
          <a:xfrm>
            <a:off x="293566" y="7134520"/>
            <a:ext cx="6270868" cy="954941"/>
          </a:xfrm>
        </p:spPr>
        <p:txBody>
          <a:bodyPr/>
          <a:lstStyle/>
          <a:p>
            <a:r>
              <a:rPr lang="de-DE" dirty="0"/>
              <a:t>Rufe nie um Hilfe, wenn du nicht wirklich in Gefahr bist.</a:t>
            </a:r>
            <a:br>
              <a:rPr lang="de-DE" dirty="0"/>
            </a:br>
            <a:br>
              <a:rPr lang="de-DE" dirty="0"/>
            </a:br>
            <a:r>
              <a:rPr lang="de-DE" dirty="0"/>
              <a:t>Aber hilf anderen, wenn sie</a:t>
            </a:r>
            <a:br>
              <a:rPr lang="de-DE" dirty="0"/>
            </a:br>
            <a:r>
              <a:rPr lang="de-DE" dirty="0"/>
              <a:t>Hilfe brauchen.</a:t>
            </a:r>
          </a:p>
        </p:txBody>
      </p:sp>
      <p:pic>
        <p:nvPicPr>
          <p:cNvPr id="7" name="Grafik 6">
            <a:extLst>
              <a:ext uri="{FF2B5EF4-FFF2-40B4-BE49-F238E27FC236}">
                <a16:creationId xmlns:a16="http://schemas.microsoft.com/office/drawing/2014/main" id="{6B747514-CB4B-C341-CF2C-F24D2FC3BA2A}"/>
              </a:ext>
            </a:extLst>
          </p:cNvPr>
          <p:cNvPicPr>
            <a:picLocks noChangeAspect="1"/>
          </p:cNvPicPr>
          <p:nvPr/>
        </p:nvPicPr>
        <p:blipFill rotWithShape="1">
          <a:blip r:embed="rId2"/>
          <a:srcRect l="3170" t="25021" b="32318"/>
          <a:stretch/>
        </p:blipFill>
        <p:spPr>
          <a:xfrm>
            <a:off x="108683" y="2039563"/>
            <a:ext cx="6640634" cy="4140201"/>
          </a:xfrm>
          <a:prstGeom prst="rect">
            <a:avLst/>
          </a:prstGeom>
        </p:spPr>
      </p:pic>
    </p:spTree>
    <p:extLst>
      <p:ext uri="{BB962C8B-B14F-4D97-AF65-F5344CB8AC3E}">
        <p14:creationId xmlns:p14="http://schemas.microsoft.com/office/powerpoint/2010/main" val="129962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8FB320-A9E1-0244-B8BB-B2D6EC9D2E97}"/>
              </a:ext>
            </a:extLst>
          </p:cNvPr>
          <p:cNvSpPr>
            <a:spLocks noGrp="1"/>
          </p:cNvSpPr>
          <p:nvPr>
            <p:ph type="title"/>
          </p:nvPr>
        </p:nvSpPr>
        <p:spPr>
          <a:xfrm>
            <a:off x="293566" y="7134520"/>
            <a:ext cx="6270868" cy="954941"/>
          </a:xfrm>
        </p:spPr>
        <p:txBody>
          <a:bodyPr/>
          <a:lstStyle/>
          <a:p>
            <a:r>
              <a:rPr lang="de-DE" dirty="0"/>
              <a:t>Überschätze dich und</a:t>
            </a:r>
            <a:br>
              <a:rPr lang="de-DE" dirty="0"/>
            </a:br>
            <a:r>
              <a:rPr lang="de-DE" dirty="0"/>
              <a:t>deine Kraft nicht.</a:t>
            </a:r>
          </a:p>
        </p:txBody>
      </p:sp>
      <p:pic>
        <p:nvPicPr>
          <p:cNvPr id="3" name="Grafik 2">
            <a:extLst>
              <a:ext uri="{FF2B5EF4-FFF2-40B4-BE49-F238E27FC236}">
                <a16:creationId xmlns:a16="http://schemas.microsoft.com/office/drawing/2014/main" id="{BF9D574A-084C-1B25-9FE6-5965E6844C76}"/>
              </a:ext>
            </a:extLst>
          </p:cNvPr>
          <p:cNvPicPr>
            <a:picLocks noChangeAspect="1"/>
          </p:cNvPicPr>
          <p:nvPr/>
        </p:nvPicPr>
        <p:blipFill rotWithShape="1">
          <a:blip r:embed="rId2"/>
          <a:srcRect l="2051" t="12114" r="4281" b="35910"/>
          <a:stretch/>
        </p:blipFill>
        <p:spPr>
          <a:xfrm>
            <a:off x="217121" y="1647930"/>
            <a:ext cx="6423757" cy="5044272"/>
          </a:xfrm>
          <a:prstGeom prst="rect">
            <a:avLst/>
          </a:prstGeom>
        </p:spPr>
      </p:pic>
    </p:spTree>
    <p:extLst>
      <p:ext uri="{BB962C8B-B14F-4D97-AF65-F5344CB8AC3E}">
        <p14:creationId xmlns:p14="http://schemas.microsoft.com/office/powerpoint/2010/main" val="421154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91070D7-95FF-CFA2-5F85-01A694D3530E}"/>
              </a:ext>
            </a:extLst>
          </p:cNvPr>
          <p:cNvSpPr>
            <a:spLocks noGrp="1"/>
          </p:cNvSpPr>
          <p:nvPr>
            <p:ph type="title"/>
          </p:nvPr>
        </p:nvSpPr>
        <p:spPr>
          <a:xfrm>
            <a:off x="293566" y="7134520"/>
            <a:ext cx="6270868" cy="954941"/>
          </a:xfrm>
        </p:spPr>
        <p:txBody>
          <a:bodyPr/>
          <a:lstStyle/>
          <a:p>
            <a:r>
              <a:rPr lang="de-DE" dirty="0"/>
              <a:t>Bade nicht dort,</a:t>
            </a:r>
            <a:br>
              <a:rPr lang="de-DE" dirty="0"/>
            </a:br>
            <a:r>
              <a:rPr lang="de-DE" dirty="0"/>
              <a:t>wo Schiffe und Boote fahren.</a:t>
            </a:r>
          </a:p>
        </p:txBody>
      </p:sp>
      <p:pic>
        <p:nvPicPr>
          <p:cNvPr id="5" name="Grafik 4">
            <a:extLst>
              <a:ext uri="{FF2B5EF4-FFF2-40B4-BE49-F238E27FC236}">
                <a16:creationId xmlns:a16="http://schemas.microsoft.com/office/drawing/2014/main" id="{F3F37C80-DD6A-4DAD-DC48-D30B36BDA9B5}"/>
              </a:ext>
            </a:extLst>
          </p:cNvPr>
          <p:cNvPicPr>
            <a:picLocks noChangeAspect="1"/>
          </p:cNvPicPr>
          <p:nvPr/>
        </p:nvPicPr>
        <p:blipFill rotWithShape="1">
          <a:blip r:embed="rId2"/>
          <a:srcRect l="3100" t="30955" r="2481" b="36615"/>
          <a:stretch/>
        </p:blipFill>
        <p:spPr>
          <a:xfrm>
            <a:off x="191385" y="3379381"/>
            <a:ext cx="6475229" cy="3147237"/>
          </a:xfrm>
          <a:prstGeom prst="rect">
            <a:avLst/>
          </a:prstGeom>
        </p:spPr>
      </p:pic>
    </p:spTree>
    <p:extLst>
      <p:ext uri="{BB962C8B-B14F-4D97-AF65-F5344CB8AC3E}">
        <p14:creationId xmlns:p14="http://schemas.microsoft.com/office/powerpoint/2010/main" val="408120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258C662-BBD8-83AB-BE6D-742075242B6D}"/>
              </a:ext>
            </a:extLst>
          </p:cNvPr>
          <p:cNvSpPr>
            <a:spLocks noGrp="1"/>
          </p:cNvSpPr>
          <p:nvPr>
            <p:ph type="title"/>
          </p:nvPr>
        </p:nvSpPr>
        <p:spPr>
          <a:xfrm>
            <a:off x="293566" y="7134520"/>
            <a:ext cx="6270868" cy="954941"/>
          </a:xfrm>
        </p:spPr>
        <p:txBody>
          <a:bodyPr/>
          <a:lstStyle/>
          <a:p>
            <a:r>
              <a:rPr lang="de-DE" dirty="0"/>
              <a:t>Bei Gewitter ist Baden lebensgefährlich.</a:t>
            </a:r>
            <a:br>
              <a:rPr lang="de-DE" dirty="0"/>
            </a:br>
            <a:br>
              <a:rPr lang="de-DE" dirty="0"/>
            </a:br>
            <a:r>
              <a:rPr lang="de-DE" dirty="0"/>
              <a:t>Verlasse das Wasser sofort und suche ein festes Gebäude auf.</a:t>
            </a:r>
          </a:p>
        </p:txBody>
      </p:sp>
      <p:pic>
        <p:nvPicPr>
          <p:cNvPr id="4" name="Grafik 3">
            <a:extLst>
              <a:ext uri="{FF2B5EF4-FFF2-40B4-BE49-F238E27FC236}">
                <a16:creationId xmlns:a16="http://schemas.microsoft.com/office/drawing/2014/main" id="{53F22E72-96BE-EC3E-1491-984CD50FEA82}"/>
              </a:ext>
            </a:extLst>
          </p:cNvPr>
          <p:cNvPicPr>
            <a:picLocks noChangeAspect="1"/>
          </p:cNvPicPr>
          <p:nvPr/>
        </p:nvPicPr>
        <p:blipFill rotWithShape="1">
          <a:blip r:embed="rId2"/>
          <a:srcRect l="4281" t="13711" r="2608" b="31668"/>
          <a:stretch/>
        </p:blipFill>
        <p:spPr>
          <a:xfrm>
            <a:off x="236235" y="1431235"/>
            <a:ext cx="6385530" cy="5300869"/>
          </a:xfrm>
          <a:prstGeom prst="rect">
            <a:avLst/>
          </a:prstGeom>
        </p:spPr>
      </p:pic>
    </p:spTree>
    <p:extLst>
      <p:ext uri="{BB962C8B-B14F-4D97-AF65-F5344CB8AC3E}">
        <p14:creationId xmlns:p14="http://schemas.microsoft.com/office/powerpoint/2010/main" val="353915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F0CB18-9EDD-040C-E73F-8A8D63239AFE}"/>
              </a:ext>
            </a:extLst>
          </p:cNvPr>
          <p:cNvSpPr>
            <a:spLocks noGrp="1"/>
          </p:cNvSpPr>
          <p:nvPr>
            <p:ph type="title"/>
          </p:nvPr>
        </p:nvSpPr>
        <p:spPr>
          <a:xfrm>
            <a:off x="293566" y="7134520"/>
            <a:ext cx="6270868" cy="954941"/>
          </a:xfrm>
        </p:spPr>
        <p:txBody>
          <a:bodyPr/>
          <a:lstStyle/>
          <a:p>
            <a:r>
              <a:rPr lang="de-DE" dirty="0"/>
              <a:t>Halte das Wasser und</a:t>
            </a:r>
            <a:br>
              <a:rPr lang="de-DE" dirty="0"/>
            </a:br>
            <a:r>
              <a:rPr lang="de-DE" dirty="0"/>
              <a:t>seine Umgebung sauber.</a:t>
            </a:r>
            <a:br>
              <a:rPr lang="de-DE" dirty="0"/>
            </a:br>
            <a:br>
              <a:rPr lang="de-DE" dirty="0"/>
            </a:br>
            <a:r>
              <a:rPr lang="de-DE" dirty="0"/>
              <a:t> Wirf Abfälle in den Mülleimer. </a:t>
            </a:r>
          </a:p>
        </p:txBody>
      </p:sp>
      <p:pic>
        <p:nvPicPr>
          <p:cNvPr id="4" name="Grafik 3">
            <a:extLst>
              <a:ext uri="{FF2B5EF4-FFF2-40B4-BE49-F238E27FC236}">
                <a16:creationId xmlns:a16="http://schemas.microsoft.com/office/drawing/2014/main" id="{16A192D0-235E-4A1D-1D72-BF9A8EAA733D}"/>
              </a:ext>
            </a:extLst>
          </p:cNvPr>
          <p:cNvPicPr>
            <a:picLocks noChangeAspect="1"/>
          </p:cNvPicPr>
          <p:nvPr/>
        </p:nvPicPr>
        <p:blipFill rotWithShape="1">
          <a:blip r:embed="rId2"/>
          <a:srcRect l="14652" t="22053" r="13260" b="27522"/>
          <a:stretch/>
        </p:blipFill>
        <p:spPr>
          <a:xfrm>
            <a:off x="957105" y="1665814"/>
            <a:ext cx="4943790" cy="4893739"/>
          </a:xfrm>
          <a:prstGeom prst="rect">
            <a:avLst/>
          </a:prstGeom>
        </p:spPr>
      </p:pic>
    </p:spTree>
    <p:extLst>
      <p:ext uri="{BB962C8B-B14F-4D97-AF65-F5344CB8AC3E}">
        <p14:creationId xmlns:p14="http://schemas.microsoft.com/office/powerpoint/2010/main" val="76340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8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BAAD60B-CBD4-3594-BB15-809B07F2A4CA}"/>
              </a:ext>
            </a:extLst>
          </p:cNvPr>
          <p:cNvSpPr>
            <a:spLocks noGrp="1"/>
          </p:cNvSpPr>
          <p:nvPr>
            <p:ph type="title"/>
          </p:nvPr>
        </p:nvSpPr>
        <p:spPr/>
        <p:txBody>
          <a:bodyPr/>
          <a:lstStyle/>
          <a:p>
            <a:r>
              <a:rPr lang="de-DE" sz="2000" b="0" dirty="0"/>
              <a:t>Die offiziellen</a:t>
            </a:r>
            <a:br>
              <a:rPr lang="de-DE" dirty="0"/>
            </a:br>
            <a:r>
              <a:rPr lang="de-DE" dirty="0"/>
              <a:t>BADEREGELN</a:t>
            </a:r>
          </a:p>
        </p:txBody>
      </p:sp>
      <p:sp>
        <p:nvSpPr>
          <p:cNvPr id="29" name="Titel 4">
            <a:extLst>
              <a:ext uri="{FF2B5EF4-FFF2-40B4-BE49-F238E27FC236}">
                <a16:creationId xmlns:a16="http://schemas.microsoft.com/office/drawing/2014/main" id="{99456110-13EA-2FAC-8BDC-A98B70D59345}"/>
              </a:ext>
            </a:extLst>
          </p:cNvPr>
          <p:cNvSpPr txBox="1">
            <a:spLocks/>
          </p:cNvSpPr>
          <p:nvPr/>
        </p:nvSpPr>
        <p:spPr>
          <a:xfrm>
            <a:off x="434711" y="2947058"/>
            <a:ext cx="1825889" cy="374506"/>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Gehe nur zum Baden, wenn du dich wohl fühlst.</a:t>
            </a:r>
          </a:p>
        </p:txBody>
      </p:sp>
      <p:sp>
        <p:nvSpPr>
          <p:cNvPr id="31" name="Titel 4">
            <a:extLst>
              <a:ext uri="{FF2B5EF4-FFF2-40B4-BE49-F238E27FC236}">
                <a16:creationId xmlns:a16="http://schemas.microsoft.com/office/drawing/2014/main" id="{CF3D55E3-0017-FF35-3B7A-D0153E960BFD}"/>
              </a:ext>
            </a:extLst>
          </p:cNvPr>
          <p:cNvSpPr txBox="1">
            <a:spLocks/>
          </p:cNvSpPr>
          <p:nvPr/>
        </p:nvSpPr>
        <p:spPr>
          <a:xfrm>
            <a:off x="2521527" y="2825038"/>
            <a:ext cx="1792432" cy="496526"/>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Gehe niemals mit vollem oder ganz leerem Magen ins Wasser.</a:t>
            </a:r>
          </a:p>
        </p:txBody>
      </p:sp>
      <p:sp>
        <p:nvSpPr>
          <p:cNvPr id="32" name="Titel 4">
            <a:extLst>
              <a:ext uri="{FF2B5EF4-FFF2-40B4-BE49-F238E27FC236}">
                <a16:creationId xmlns:a16="http://schemas.microsoft.com/office/drawing/2014/main" id="{778B88FA-056B-8EBB-C4DB-D0DF9C41A479}"/>
              </a:ext>
            </a:extLst>
          </p:cNvPr>
          <p:cNvSpPr txBox="1">
            <a:spLocks/>
          </p:cNvSpPr>
          <p:nvPr/>
        </p:nvSpPr>
        <p:spPr>
          <a:xfrm>
            <a:off x="4574886" y="2973454"/>
            <a:ext cx="1848403" cy="348110"/>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err="1"/>
              <a:t>Kühle</a:t>
            </a:r>
            <a:r>
              <a:rPr lang="de-DE" sz="800" dirty="0"/>
              <a:t> dich ab und dusche,</a:t>
            </a:r>
            <a:br>
              <a:rPr lang="de-DE" sz="800" dirty="0"/>
            </a:br>
            <a:r>
              <a:rPr lang="de-DE" sz="800" dirty="0"/>
              <a:t>bevor du ins Wasser gehst.</a:t>
            </a:r>
          </a:p>
        </p:txBody>
      </p:sp>
      <p:sp>
        <p:nvSpPr>
          <p:cNvPr id="39" name="Titel 4">
            <a:extLst>
              <a:ext uri="{FF2B5EF4-FFF2-40B4-BE49-F238E27FC236}">
                <a16:creationId xmlns:a16="http://schemas.microsoft.com/office/drawing/2014/main" id="{097BA0E3-81FE-4F6D-A215-ABDBB237BEF7}"/>
              </a:ext>
            </a:extLst>
          </p:cNvPr>
          <p:cNvSpPr txBox="1">
            <a:spLocks/>
          </p:cNvSpPr>
          <p:nvPr/>
        </p:nvSpPr>
        <p:spPr>
          <a:xfrm>
            <a:off x="434711" y="4968514"/>
            <a:ext cx="1825889" cy="374506"/>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Gehe als Nichtschwimmer</a:t>
            </a:r>
            <a:br>
              <a:rPr lang="de-DE" sz="800" dirty="0"/>
            </a:br>
            <a:r>
              <a:rPr lang="de-DE" sz="800" dirty="0"/>
              <a:t>nur bis zum Bauch ins Wasser.</a:t>
            </a:r>
          </a:p>
        </p:txBody>
      </p:sp>
      <p:sp>
        <p:nvSpPr>
          <p:cNvPr id="40" name="Titel 4">
            <a:extLst>
              <a:ext uri="{FF2B5EF4-FFF2-40B4-BE49-F238E27FC236}">
                <a16:creationId xmlns:a16="http://schemas.microsoft.com/office/drawing/2014/main" id="{137A1250-75B2-4318-7A01-B59D80E2012D}"/>
              </a:ext>
            </a:extLst>
          </p:cNvPr>
          <p:cNvSpPr txBox="1">
            <a:spLocks/>
          </p:cNvSpPr>
          <p:nvPr/>
        </p:nvSpPr>
        <p:spPr>
          <a:xfrm>
            <a:off x="2453254" y="4846494"/>
            <a:ext cx="1928978" cy="496526"/>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Aufblasbare Schwimmhilfen</a:t>
            </a:r>
            <a:br>
              <a:rPr lang="de-DE" sz="800" dirty="0"/>
            </a:br>
            <a:r>
              <a:rPr lang="de-DE" sz="800" dirty="0"/>
              <a:t>bieten dir keine Sicherheit im Wasser.</a:t>
            </a:r>
          </a:p>
        </p:txBody>
      </p:sp>
      <p:sp>
        <p:nvSpPr>
          <p:cNvPr id="41" name="Titel 4">
            <a:extLst>
              <a:ext uri="{FF2B5EF4-FFF2-40B4-BE49-F238E27FC236}">
                <a16:creationId xmlns:a16="http://schemas.microsoft.com/office/drawing/2014/main" id="{927CF596-1E8F-0003-0697-4871D63E6541}"/>
              </a:ext>
            </a:extLst>
          </p:cNvPr>
          <p:cNvSpPr txBox="1">
            <a:spLocks/>
          </p:cNvSpPr>
          <p:nvPr/>
        </p:nvSpPr>
        <p:spPr>
          <a:xfrm>
            <a:off x="4574886" y="4994910"/>
            <a:ext cx="1848403" cy="348110"/>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Springe nur ins Wasser,</a:t>
            </a:r>
            <a:br>
              <a:rPr lang="de-DE" sz="800" dirty="0"/>
            </a:br>
            <a:r>
              <a:rPr lang="de-DE" sz="800" dirty="0"/>
              <a:t>wenn es frei und tief genug ist.</a:t>
            </a:r>
          </a:p>
        </p:txBody>
      </p:sp>
      <p:sp>
        <p:nvSpPr>
          <p:cNvPr id="42" name="Titel 4">
            <a:extLst>
              <a:ext uri="{FF2B5EF4-FFF2-40B4-BE49-F238E27FC236}">
                <a16:creationId xmlns:a16="http://schemas.microsoft.com/office/drawing/2014/main" id="{D3715EDF-F159-3C85-7FEB-2AAB61A03441}"/>
              </a:ext>
            </a:extLst>
          </p:cNvPr>
          <p:cNvSpPr txBox="1">
            <a:spLocks/>
          </p:cNvSpPr>
          <p:nvPr/>
        </p:nvSpPr>
        <p:spPr>
          <a:xfrm>
            <a:off x="434711" y="6986032"/>
            <a:ext cx="1825889" cy="374506"/>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Rufe nie um Hilfe, wenn du nicht wirklich in Gefahr bist. Aber hilf anderen, wenn sie Hilfe brauchen.</a:t>
            </a:r>
          </a:p>
        </p:txBody>
      </p:sp>
      <p:sp>
        <p:nvSpPr>
          <p:cNvPr id="43" name="Titel 4">
            <a:extLst>
              <a:ext uri="{FF2B5EF4-FFF2-40B4-BE49-F238E27FC236}">
                <a16:creationId xmlns:a16="http://schemas.microsoft.com/office/drawing/2014/main" id="{95722B50-29AD-CFEC-4B2F-23FE3A037F4D}"/>
              </a:ext>
            </a:extLst>
          </p:cNvPr>
          <p:cNvSpPr txBox="1">
            <a:spLocks/>
          </p:cNvSpPr>
          <p:nvPr/>
        </p:nvSpPr>
        <p:spPr>
          <a:xfrm>
            <a:off x="2521527" y="7012428"/>
            <a:ext cx="1792432" cy="348110"/>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Überschätze dich und</a:t>
            </a:r>
            <a:br>
              <a:rPr lang="de-DE" sz="800" dirty="0"/>
            </a:br>
            <a:r>
              <a:rPr lang="de-DE" sz="800" dirty="0"/>
              <a:t>deine Kraft nicht.</a:t>
            </a:r>
          </a:p>
        </p:txBody>
      </p:sp>
      <p:sp>
        <p:nvSpPr>
          <p:cNvPr id="44" name="Titel 4">
            <a:extLst>
              <a:ext uri="{FF2B5EF4-FFF2-40B4-BE49-F238E27FC236}">
                <a16:creationId xmlns:a16="http://schemas.microsoft.com/office/drawing/2014/main" id="{A279D7D0-5987-A630-2EBA-0E6184429B7C}"/>
              </a:ext>
            </a:extLst>
          </p:cNvPr>
          <p:cNvSpPr txBox="1">
            <a:spLocks/>
          </p:cNvSpPr>
          <p:nvPr/>
        </p:nvSpPr>
        <p:spPr>
          <a:xfrm>
            <a:off x="4574886" y="7012428"/>
            <a:ext cx="1848403" cy="348110"/>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Bade nicht dort,</a:t>
            </a:r>
            <a:br>
              <a:rPr lang="de-DE" sz="800" dirty="0"/>
            </a:br>
            <a:r>
              <a:rPr lang="de-DE" sz="800" dirty="0"/>
              <a:t>wo Schiffe und Boote fahren.</a:t>
            </a:r>
          </a:p>
        </p:txBody>
      </p:sp>
      <p:sp>
        <p:nvSpPr>
          <p:cNvPr id="45" name="Titel 4">
            <a:extLst>
              <a:ext uri="{FF2B5EF4-FFF2-40B4-BE49-F238E27FC236}">
                <a16:creationId xmlns:a16="http://schemas.microsoft.com/office/drawing/2014/main" id="{A95E2C9D-8896-26FB-196A-CBDF993923A7}"/>
              </a:ext>
            </a:extLst>
          </p:cNvPr>
          <p:cNvSpPr txBox="1">
            <a:spLocks/>
          </p:cNvSpPr>
          <p:nvPr/>
        </p:nvSpPr>
        <p:spPr>
          <a:xfrm>
            <a:off x="434711" y="8977154"/>
            <a:ext cx="1825889" cy="374506"/>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Bei Gewitter ist Baden lebens-gefährlich. Verlasse das Wasser sofort und suche ein festes Gebäude auf.</a:t>
            </a:r>
          </a:p>
        </p:txBody>
      </p:sp>
      <p:sp>
        <p:nvSpPr>
          <p:cNvPr id="46" name="Titel 4">
            <a:extLst>
              <a:ext uri="{FF2B5EF4-FFF2-40B4-BE49-F238E27FC236}">
                <a16:creationId xmlns:a16="http://schemas.microsoft.com/office/drawing/2014/main" id="{F62DF142-8BA2-F948-2F34-E4D78408C8CC}"/>
              </a:ext>
            </a:extLst>
          </p:cNvPr>
          <p:cNvSpPr txBox="1">
            <a:spLocks/>
          </p:cNvSpPr>
          <p:nvPr/>
        </p:nvSpPr>
        <p:spPr>
          <a:xfrm>
            <a:off x="2521527" y="9003550"/>
            <a:ext cx="1792432" cy="348110"/>
          </a:xfrm>
          <a:prstGeom prst="rect">
            <a:avLst/>
          </a:prstGeom>
        </p:spPr>
        <p:txBody>
          <a:bodyPr anchor="b"/>
          <a:lstStyle>
            <a:lvl1pPr algn="ctr" defTabSz="685800" rtl="0" eaLnBrk="1" latinLnBrk="0" hangingPunct="1">
              <a:lnSpc>
                <a:spcPct val="90000"/>
              </a:lnSpc>
              <a:spcBef>
                <a:spcPct val="0"/>
              </a:spcBef>
              <a:buNone/>
              <a:defRPr sz="4000" b="1" i="0" kern="1200">
                <a:solidFill>
                  <a:schemeClr val="tx1">
                    <a:lumMod val="65000"/>
                    <a:lumOff val="35000"/>
                  </a:schemeClr>
                </a:solidFill>
                <a:latin typeface="Calibri Regular"/>
                <a:ea typeface="Calibri Regular"/>
                <a:cs typeface="Arial" panose="020B0604020202020204" pitchFamily="34" charset="0"/>
              </a:defRPr>
            </a:lvl1pPr>
          </a:lstStyle>
          <a:p>
            <a:r>
              <a:rPr lang="de-DE" sz="800" dirty="0"/>
              <a:t>Halte das Wasser und seine Umgebung sauber.</a:t>
            </a:r>
            <a:br>
              <a:rPr lang="de-DE" sz="800" dirty="0"/>
            </a:br>
            <a:r>
              <a:rPr lang="de-DE" sz="800" dirty="0"/>
              <a:t> Wirf Abfälle in den Mülleimer. </a:t>
            </a:r>
          </a:p>
        </p:txBody>
      </p:sp>
      <p:pic>
        <p:nvPicPr>
          <p:cNvPr id="2" name="Grafik 1">
            <a:extLst>
              <a:ext uri="{FF2B5EF4-FFF2-40B4-BE49-F238E27FC236}">
                <a16:creationId xmlns:a16="http://schemas.microsoft.com/office/drawing/2014/main" id="{BAA5FD4D-D96E-0FB2-B0FD-4C3004B46DFA}"/>
              </a:ext>
            </a:extLst>
          </p:cNvPr>
          <p:cNvPicPr>
            <a:picLocks noChangeAspect="1"/>
          </p:cNvPicPr>
          <p:nvPr/>
        </p:nvPicPr>
        <p:blipFill rotWithShape="1">
          <a:blip r:embed="rId2"/>
          <a:srcRect l="12741" t="27307" r="11337" b="35375"/>
          <a:stretch/>
        </p:blipFill>
        <p:spPr>
          <a:xfrm>
            <a:off x="490443" y="1777707"/>
            <a:ext cx="1721132" cy="1195747"/>
          </a:xfrm>
          <a:prstGeom prst="rect">
            <a:avLst/>
          </a:prstGeom>
        </p:spPr>
      </p:pic>
      <p:pic>
        <p:nvPicPr>
          <p:cNvPr id="5" name="Grafik 4">
            <a:extLst>
              <a:ext uri="{FF2B5EF4-FFF2-40B4-BE49-F238E27FC236}">
                <a16:creationId xmlns:a16="http://schemas.microsoft.com/office/drawing/2014/main" id="{7C54FB80-A0D1-A6A7-5C58-51853DE32AF6}"/>
              </a:ext>
            </a:extLst>
          </p:cNvPr>
          <p:cNvPicPr>
            <a:picLocks noChangeAspect="1"/>
          </p:cNvPicPr>
          <p:nvPr/>
        </p:nvPicPr>
        <p:blipFill rotWithShape="1">
          <a:blip r:embed="rId3"/>
          <a:srcRect l="13333" t="16837" r="16190" b="38037"/>
          <a:stretch/>
        </p:blipFill>
        <p:spPr>
          <a:xfrm>
            <a:off x="4700247" y="1565046"/>
            <a:ext cx="1597679" cy="1445945"/>
          </a:xfrm>
          <a:prstGeom prst="rect">
            <a:avLst/>
          </a:prstGeom>
        </p:spPr>
      </p:pic>
      <p:pic>
        <p:nvPicPr>
          <p:cNvPr id="6" name="Grafik 5">
            <a:extLst>
              <a:ext uri="{FF2B5EF4-FFF2-40B4-BE49-F238E27FC236}">
                <a16:creationId xmlns:a16="http://schemas.microsoft.com/office/drawing/2014/main" id="{47E7C775-7D47-60C8-12DF-5C1D91D0237B}"/>
              </a:ext>
            </a:extLst>
          </p:cNvPr>
          <p:cNvPicPr>
            <a:picLocks noChangeAspect="1"/>
          </p:cNvPicPr>
          <p:nvPr/>
        </p:nvPicPr>
        <p:blipFill rotWithShape="1">
          <a:blip r:embed="rId4"/>
          <a:srcRect l="13561" t="13865" r="6352" b="38316"/>
          <a:stretch/>
        </p:blipFill>
        <p:spPr>
          <a:xfrm>
            <a:off x="2521527" y="5473341"/>
            <a:ext cx="1815523" cy="1534035"/>
          </a:xfrm>
          <a:prstGeom prst="rect">
            <a:avLst/>
          </a:prstGeom>
        </p:spPr>
      </p:pic>
      <p:pic>
        <p:nvPicPr>
          <p:cNvPr id="7" name="Grafik 6">
            <a:extLst>
              <a:ext uri="{FF2B5EF4-FFF2-40B4-BE49-F238E27FC236}">
                <a16:creationId xmlns:a16="http://schemas.microsoft.com/office/drawing/2014/main" id="{62C05454-6295-526D-D909-94DDB463AA4A}"/>
              </a:ext>
            </a:extLst>
          </p:cNvPr>
          <p:cNvPicPr>
            <a:picLocks noChangeAspect="1"/>
          </p:cNvPicPr>
          <p:nvPr/>
        </p:nvPicPr>
        <p:blipFill rotWithShape="1">
          <a:blip r:embed="rId5"/>
          <a:srcRect l="14652" t="22935" r="13260" b="35548"/>
          <a:stretch/>
        </p:blipFill>
        <p:spPr>
          <a:xfrm>
            <a:off x="2633299" y="7618482"/>
            <a:ext cx="1634199" cy="1331844"/>
          </a:xfrm>
          <a:prstGeom prst="rect">
            <a:avLst/>
          </a:prstGeom>
        </p:spPr>
      </p:pic>
      <p:pic>
        <p:nvPicPr>
          <p:cNvPr id="8" name="Grafik 7">
            <a:extLst>
              <a:ext uri="{FF2B5EF4-FFF2-40B4-BE49-F238E27FC236}">
                <a16:creationId xmlns:a16="http://schemas.microsoft.com/office/drawing/2014/main" id="{62ED706C-D68E-5936-8324-7BA7BA7D6A20}"/>
              </a:ext>
            </a:extLst>
          </p:cNvPr>
          <p:cNvPicPr>
            <a:picLocks noChangeAspect="1"/>
          </p:cNvPicPr>
          <p:nvPr/>
        </p:nvPicPr>
        <p:blipFill rotWithShape="1">
          <a:blip r:embed="rId6"/>
          <a:srcRect l="8561" t="23950" r="10805" b="34305"/>
          <a:stretch/>
        </p:blipFill>
        <p:spPr>
          <a:xfrm>
            <a:off x="490442" y="3688085"/>
            <a:ext cx="1721132" cy="1259446"/>
          </a:xfrm>
          <a:prstGeom prst="rect">
            <a:avLst/>
          </a:prstGeom>
        </p:spPr>
      </p:pic>
      <p:pic>
        <p:nvPicPr>
          <p:cNvPr id="9" name="Grafik 8">
            <a:extLst>
              <a:ext uri="{FF2B5EF4-FFF2-40B4-BE49-F238E27FC236}">
                <a16:creationId xmlns:a16="http://schemas.microsoft.com/office/drawing/2014/main" id="{D8FFD642-3D05-BC9B-6B28-7782B434AA78}"/>
              </a:ext>
            </a:extLst>
          </p:cNvPr>
          <p:cNvPicPr>
            <a:picLocks noChangeAspect="1"/>
          </p:cNvPicPr>
          <p:nvPr/>
        </p:nvPicPr>
        <p:blipFill rotWithShape="1">
          <a:blip r:embed="rId7"/>
          <a:srcRect l="11850" t="30955" r="8064" b="36615"/>
          <a:stretch/>
        </p:blipFill>
        <p:spPr>
          <a:xfrm>
            <a:off x="4591324" y="6020220"/>
            <a:ext cx="1815523" cy="1040361"/>
          </a:xfrm>
          <a:prstGeom prst="rect">
            <a:avLst/>
          </a:prstGeom>
        </p:spPr>
      </p:pic>
      <p:pic>
        <p:nvPicPr>
          <p:cNvPr id="10" name="Grafik 9">
            <a:extLst>
              <a:ext uri="{FF2B5EF4-FFF2-40B4-BE49-F238E27FC236}">
                <a16:creationId xmlns:a16="http://schemas.microsoft.com/office/drawing/2014/main" id="{9C2CBE36-3713-A6C7-07B1-0F5B5B8FD426}"/>
              </a:ext>
            </a:extLst>
          </p:cNvPr>
          <p:cNvPicPr>
            <a:picLocks noChangeAspect="1"/>
          </p:cNvPicPr>
          <p:nvPr/>
        </p:nvPicPr>
        <p:blipFill rotWithShape="1">
          <a:blip r:embed="rId8"/>
          <a:srcRect l="5313" t="13711" r="4367" b="31668"/>
          <a:stretch/>
        </p:blipFill>
        <p:spPr>
          <a:xfrm>
            <a:off x="490443" y="7504206"/>
            <a:ext cx="1721132" cy="1472948"/>
          </a:xfrm>
          <a:prstGeom prst="rect">
            <a:avLst/>
          </a:prstGeom>
        </p:spPr>
      </p:pic>
      <p:pic>
        <p:nvPicPr>
          <p:cNvPr id="12" name="Grafik 11">
            <a:extLst>
              <a:ext uri="{FF2B5EF4-FFF2-40B4-BE49-F238E27FC236}">
                <a16:creationId xmlns:a16="http://schemas.microsoft.com/office/drawing/2014/main" id="{0628824C-393F-4080-E54E-EF255AFA4DDF}"/>
              </a:ext>
            </a:extLst>
          </p:cNvPr>
          <p:cNvPicPr>
            <a:picLocks noChangeAspect="1"/>
          </p:cNvPicPr>
          <p:nvPr/>
        </p:nvPicPr>
        <p:blipFill rotWithShape="1">
          <a:blip r:embed="rId9"/>
          <a:srcRect l="14734" t="25021" r="4429" b="32318"/>
          <a:stretch/>
        </p:blipFill>
        <p:spPr>
          <a:xfrm>
            <a:off x="434711" y="5606752"/>
            <a:ext cx="1832542" cy="1368573"/>
          </a:xfrm>
          <a:prstGeom prst="rect">
            <a:avLst/>
          </a:prstGeom>
        </p:spPr>
      </p:pic>
      <p:pic>
        <p:nvPicPr>
          <p:cNvPr id="13" name="Grafik 12">
            <a:extLst>
              <a:ext uri="{FF2B5EF4-FFF2-40B4-BE49-F238E27FC236}">
                <a16:creationId xmlns:a16="http://schemas.microsoft.com/office/drawing/2014/main" id="{44B72AD5-6BAC-860A-CE7D-DB336577EC12}"/>
              </a:ext>
            </a:extLst>
          </p:cNvPr>
          <p:cNvPicPr>
            <a:picLocks noChangeAspect="1"/>
          </p:cNvPicPr>
          <p:nvPr/>
        </p:nvPicPr>
        <p:blipFill rotWithShape="1">
          <a:blip r:embed="rId10"/>
          <a:srcRect l="14391" t="15074" r="15132" b="29957"/>
          <a:stretch/>
        </p:blipFill>
        <p:spPr>
          <a:xfrm>
            <a:off x="2618903" y="1249660"/>
            <a:ext cx="1597679" cy="1761331"/>
          </a:xfrm>
          <a:prstGeom prst="rect">
            <a:avLst/>
          </a:prstGeom>
        </p:spPr>
      </p:pic>
      <p:pic>
        <p:nvPicPr>
          <p:cNvPr id="14" name="Grafik 13">
            <a:extLst>
              <a:ext uri="{FF2B5EF4-FFF2-40B4-BE49-F238E27FC236}">
                <a16:creationId xmlns:a16="http://schemas.microsoft.com/office/drawing/2014/main" id="{550F16D6-383F-20B4-CAFE-86AB0954CB44}"/>
              </a:ext>
            </a:extLst>
          </p:cNvPr>
          <p:cNvPicPr>
            <a:picLocks noChangeAspect="1"/>
          </p:cNvPicPr>
          <p:nvPr/>
        </p:nvPicPr>
        <p:blipFill rotWithShape="1">
          <a:blip r:embed="rId11"/>
          <a:srcRect l="15718" t="27726" r="13826" b="34189"/>
          <a:stretch/>
        </p:blipFill>
        <p:spPr>
          <a:xfrm>
            <a:off x="2618903" y="3739961"/>
            <a:ext cx="1597202" cy="1221774"/>
          </a:xfrm>
          <a:prstGeom prst="rect">
            <a:avLst/>
          </a:prstGeom>
        </p:spPr>
      </p:pic>
      <p:pic>
        <p:nvPicPr>
          <p:cNvPr id="15" name="Grafik 14">
            <a:extLst>
              <a:ext uri="{FF2B5EF4-FFF2-40B4-BE49-F238E27FC236}">
                <a16:creationId xmlns:a16="http://schemas.microsoft.com/office/drawing/2014/main" id="{86F6AFC7-911C-F62A-D5C8-75260C7ED5FB}"/>
              </a:ext>
            </a:extLst>
          </p:cNvPr>
          <p:cNvPicPr>
            <a:picLocks noChangeAspect="1"/>
          </p:cNvPicPr>
          <p:nvPr/>
        </p:nvPicPr>
        <p:blipFill rotWithShape="1">
          <a:blip r:embed="rId12"/>
          <a:srcRect l="17139" t="21794" r="11112" b="36154"/>
          <a:stretch/>
        </p:blipFill>
        <p:spPr>
          <a:xfrm>
            <a:off x="4700247" y="3588064"/>
            <a:ext cx="1626533" cy="1349036"/>
          </a:xfrm>
          <a:prstGeom prst="rect">
            <a:avLst/>
          </a:prstGeom>
        </p:spPr>
      </p:pic>
    </p:spTree>
    <p:extLst>
      <p:ext uri="{BB962C8B-B14F-4D97-AF65-F5344CB8AC3E}">
        <p14:creationId xmlns:p14="http://schemas.microsoft.com/office/powerpoint/2010/main" val="213137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90D84AD-6B55-0ECA-2DA9-A87CDF8E3979}"/>
              </a:ext>
            </a:extLst>
          </p:cNvPr>
          <p:cNvSpPr>
            <a:spLocks noGrp="1"/>
          </p:cNvSpPr>
          <p:nvPr>
            <p:ph type="title"/>
          </p:nvPr>
        </p:nvSpPr>
        <p:spPr>
          <a:xfrm>
            <a:off x="293566" y="7134520"/>
            <a:ext cx="6270868" cy="954941"/>
          </a:xfrm>
        </p:spPr>
        <p:txBody>
          <a:bodyPr/>
          <a:lstStyle/>
          <a:p>
            <a:r>
              <a:rPr lang="de-DE" dirty="0"/>
              <a:t>Gehe nur zum Baden,</a:t>
            </a:r>
            <a:br>
              <a:rPr lang="de-DE" dirty="0"/>
            </a:br>
            <a:r>
              <a:rPr lang="de-DE" dirty="0"/>
              <a:t>wenn du dich wohl fühlst.</a:t>
            </a:r>
          </a:p>
        </p:txBody>
      </p:sp>
      <p:pic>
        <p:nvPicPr>
          <p:cNvPr id="3" name="Grafik 2">
            <a:extLst>
              <a:ext uri="{FF2B5EF4-FFF2-40B4-BE49-F238E27FC236}">
                <a16:creationId xmlns:a16="http://schemas.microsoft.com/office/drawing/2014/main" id="{7273D05E-5635-2EBA-119E-4DC8AB712E57}"/>
              </a:ext>
            </a:extLst>
          </p:cNvPr>
          <p:cNvPicPr>
            <a:picLocks noChangeAspect="1"/>
          </p:cNvPicPr>
          <p:nvPr/>
        </p:nvPicPr>
        <p:blipFill rotWithShape="1">
          <a:blip r:embed="rId2"/>
          <a:srcRect l="5714" t="27307" r="6080" b="35375"/>
          <a:stretch/>
        </p:blipFill>
        <p:spPr>
          <a:xfrm>
            <a:off x="404446" y="2771480"/>
            <a:ext cx="6049107" cy="3617407"/>
          </a:xfrm>
          <a:prstGeom prst="rect">
            <a:avLst/>
          </a:prstGeom>
        </p:spPr>
      </p:pic>
    </p:spTree>
    <p:extLst>
      <p:ext uri="{BB962C8B-B14F-4D97-AF65-F5344CB8AC3E}">
        <p14:creationId xmlns:p14="http://schemas.microsoft.com/office/powerpoint/2010/main" val="337194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05F1427-B970-0437-D52F-F316B6D874A5}"/>
              </a:ext>
            </a:extLst>
          </p:cNvPr>
          <p:cNvSpPr>
            <a:spLocks noGrp="1"/>
          </p:cNvSpPr>
          <p:nvPr>
            <p:ph type="title"/>
          </p:nvPr>
        </p:nvSpPr>
        <p:spPr>
          <a:xfrm>
            <a:off x="293566" y="7134520"/>
            <a:ext cx="6270868" cy="954941"/>
          </a:xfrm>
        </p:spPr>
        <p:txBody>
          <a:bodyPr/>
          <a:lstStyle/>
          <a:p>
            <a:r>
              <a:rPr lang="de-DE" dirty="0"/>
              <a:t>Gehe niemals mit vollem oder</a:t>
            </a:r>
            <a:br>
              <a:rPr lang="de-DE" dirty="0"/>
            </a:br>
            <a:r>
              <a:rPr lang="de-DE" dirty="0"/>
              <a:t>ganz leerem Magen ins Wasser.</a:t>
            </a:r>
          </a:p>
        </p:txBody>
      </p:sp>
      <p:sp>
        <p:nvSpPr>
          <p:cNvPr id="3" name="Rechteck 2">
            <a:extLst>
              <a:ext uri="{FF2B5EF4-FFF2-40B4-BE49-F238E27FC236}">
                <a16:creationId xmlns:a16="http://schemas.microsoft.com/office/drawing/2014/main" id="{EA536452-7333-8D05-C48D-69AB5F764EC4}"/>
              </a:ext>
            </a:extLst>
          </p:cNvPr>
          <p:cNvSpPr/>
          <p:nvPr/>
        </p:nvSpPr>
        <p:spPr>
          <a:xfrm>
            <a:off x="539931" y="923109"/>
            <a:ext cx="1576252" cy="748937"/>
          </a:xfrm>
          <a:prstGeom prst="rect">
            <a:avLst/>
          </a:prstGeom>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11" name="Grafik 10">
            <a:extLst>
              <a:ext uri="{FF2B5EF4-FFF2-40B4-BE49-F238E27FC236}">
                <a16:creationId xmlns:a16="http://schemas.microsoft.com/office/drawing/2014/main" id="{FEFE482D-5281-9F59-D76C-FBD8A09D0996}"/>
              </a:ext>
            </a:extLst>
          </p:cNvPr>
          <p:cNvPicPr>
            <a:picLocks noChangeAspect="1"/>
          </p:cNvPicPr>
          <p:nvPr/>
        </p:nvPicPr>
        <p:blipFill rotWithShape="1">
          <a:blip r:embed="rId2"/>
          <a:srcRect l="14391" t="15074" r="15132" b="21738"/>
          <a:stretch/>
        </p:blipFill>
        <p:spPr>
          <a:xfrm>
            <a:off x="983342" y="879567"/>
            <a:ext cx="4833259" cy="6125029"/>
          </a:xfrm>
          <a:prstGeom prst="rect">
            <a:avLst/>
          </a:prstGeom>
        </p:spPr>
      </p:pic>
    </p:spTree>
    <p:extLst>
      <p:ext uri="{BB962C8B-B14F-4D97-AF65-F5344CB8AC3E}">
        <p14:creationId xmlns:p14="http://schemas.microsoft.com/office/powerpoint/2010/main" val="175516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AD742D4-7F27-C00D-5E5F-1211739FB332}"/>
              </a:ext>
            </a:extLst>
          </p:cNvPr>
          <p:cNvSpPr>
            <a:spLocks noGrp="1"/>
          </p:cNvSpPr>
          <p:nvPr>
            <p:ph type="title"/>
          </p:nvPr>
        </p:nvSpPr>
        <p:spPr>
          <a:xfrm>
            <a:off x="293566" y="7134520"/>
            <a:ext cx="6270868" cy="954941"/>
          </a:xfrm>
        </p:spPr>
        <p:txBody>
          <a:bodyPr/>
          <a:lstStyle/>
          <a:p>
            <a:r>
              <a:rPr lang="de-DE" dirty="0" err="1"/>
              <a:t>Kühle</a:t>
            </a:r>
            <a:r>
              <a:rPr lang="de-DE" dirty="0"/>
              <a:t> dich ab und dusche,</a:t>
            </a:r>
            <a:br>
              <a:rPr lang="de-DE" dirty="0"/>
            </a:br>
            <a:r>
              <a:rPr lang="de-DE" dirty="0"/>
              <a:t>bevor du ins Wasser gehst.</a:t>
            </a:r>
          </a:p>
        </p:txBody>
      </p:sp>
      <p:pic>
        <p:nvPicPr>
          <p:cNvPr id="3" name="Grafik 2">
            <a:extLst>
              <a:ext uri="{FF2B5EF4-FFF2-40B4-BE49-F238E27FC236}">
                <a16:creationId xmlns:a16="http://schemas.microsoft.com/office/drawing/2014/main" id="{4DE65BCF-3AAE-D0A8-FC13-B3CADD15874E}"/>
              </a:ext>
            </a:extLst>
          </p:cNvPr>
          <p:cNvPicPr>
            <a:picLocks noChangeAspect="1"/>
          </p:cNvPicPr>
          <p:nvPr/>
        </p:nvPicPr>
        <p:blipFill rotWithShape="1">
          <a:blip r:embed="rId2"/>
          <a:srcRect l="13333" t="16837" r="16190" b="21692"/>
          <a:stretch/>
        </p:blipFill>
        <p:spPr>
          <a:xfrm>
            <a:off x="1012371" y="924448"/>
            <a:ext cx="4833257" cy="5958672"/>
          </a:xfrm>
          <a:prstGeom prst="rect">
            <a:avLst/>
          </a:prstGeom>
        </p:spPr>
      </p:pic>
    </p:spTree>
    <p:extLst>
      <p:ext uri="{BB962C8B-B14F-4D97-AF65-F5344CB8AC3E}">
        <p14:creationId xmlns:p14="http://schemas.microsoft.com/office/powerpoint/2010/main" val="80561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BAFB03D-B017-B0EB-E1B6-C1EE833513E5}"/>
              </a:ext>
            </a:extLst>
          </p:cNvPr>
          <p:cNvSpPr>
            <a:spLocks noGrp="1"/>
          </p:cNvSpPr>
          <p:nvPr>
            <p:ph type="title"/>
          </p:nvPr>
        </p:nvSpPr>
        <p:spPr>
          <a:xfrm>
            <a:off x="293566" y="7134520"/>
            <a:ext cx="6270868" cy="954941"/>
          </a:xfrm>
        </p:spPr>
        <p:txBody>
          <a:bodyPr/>
          <a:lstStyle/>
          <a:p>
            <a:r>
              <a:rPr lang="de-DE" dirty="0"/>
              <a:t>Gehe als Nichtschwimmer</a:t>
            </a:r>
            <a:br>
              <a:rPr lang="de-DE" dirty="0"/>
            </a:br>
            <a:r>
              <a:rPr lang="de-DE" dirty="0"/>
              <a:t>nur bis zum Bauch ins Wasser.</a:t>
            </a:r>
          </a:p>
        </p:txBody>
      </p:sp>
      <p:pic>
        <p:nvPicPr>
          <p:cNvPr id="4" name="Grafik 3">
            <a:extLst>
              <a:ext uri="{FF2B5EF4-FFF2-40B4-BE49-F238E27FC236}">
                <a16:creationId xmlns:a16="http://schemas.microsoft.com/office/drawing/2014/main" id="{7BFB5CE2-80D7-E4C9-430D-73E500CE53CA}"/>
              </a:ext>
            </a:extLst>
          </p:cNvPr>
          <p:cNvPicPr>
            <a:picLocks noChangeAspect="1"/>
          </p:cNvPicPr>
          <p:nvPr/>
        </p:nvPicPr>
        <p:blipFill rotWithShape="1">
          <a:blip r:embed="rId2"/>
          <a:srcRect l="8561" t="23950" r="10805" b="34305"/>
          <a:stretch/>
        </p:blipFill>
        <p:spPr>
          <a:xfrm>
            <a:off x="664054" y="2343807"/>
            <a:ext cx="5529891" cy="4046482"/>
          </a:xfrm>
          <a:prstGeom prst="rect">
            <a:avLst/>
          </a:prstGeom>
        </p:spPr>
      </p:pic>
    </p:spTree>
    <p:extLst>
      <p:ext uri="{BB962C8B-B14F-4D97-AF65-F5344CB8AC3E}">
        <p14:creationId xmlns:p14="http://schemas.microsoft.com/office/powerpoint/2010/main" val="12947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CBAF0-57EC-5DD6-3A0A-3F4028BBDABA}"/>
              </a:ext>
            </a:extLst>
          </p:cNvPr>
          <p:cNvSpPr>
            <a:spLocks noGrp="1"/>
          </p:cNvSpPr>
          <p:nvPr>
            <p:ph type="title"/>
          </p:nvPr>
        </p:nvSpPr>
        <p:spPr>
          <a:xfrm>
            <a:off x="293566" y="7134520"/>
            <a:ext cx="6270868" cy="954941"/>
          </a:xfrm>
        </p:spPr>
        <p:txBody>
          <a:bodyPr/>
          <a:lstStyle/>
          <a:p>
            <a:r>
              <a:rPr lang="de-DE" dirty="0"/>
              <a:t>Aufblasbare Schwimmhilfen</a:t>
            </a:r>
            <a:br>
              <a:rPr lang="de-DE" dirty="0"/>
            </a:br>
            <a:r>
              <a:rPr lang="de-DE" dirty="0"/>
              <a:t>bieten dir keine Sicherheit im Wasser.</a:t>
            </a:r>
          </a:p>
        </p:txBody>
      </p:sp>
      <p:pic>
        <p:nvPicPr>
          <p:cNvPr id="5" name="Grafik 4">
            <a:extLst>
              <a:ext uri="{FF2B5EF4-FFF2-40B4-BE49-F238E27FC236}">
                <a16:creationId xmlns:a16="http://schemas.microsoft.com/office/drawing/2014/main" id="{A6247564-1E0E-86B0-E3A2-4E2900357B87}"/>
              </a:ext>
            </a:extLst>
          </p:cNvPr>
          <p:cNvPicPr>
            <a:picLocks noChangeAspect="1"/>
          </p:cNvPicPr>
          <p:nvPr/>
        </p:nvPicPr>
        <p:blipFill rotWithShape="1">
          <a:blip r:embed="rId2"/>
          <a:srcRect l="15718" t="27726" r="13826" b="34189"/>
          <a:stretch/>
        </p:blipFill>
        <p:spPr>
          <a:xfrm>
            <a:off x="1013058" y="2791326"/>
            <a:ext cx="4831884" cy="3696102"/>
          </a:xfrm>
          <a:prstGeom prst="rect">
            <a:avLst/>
          </a:prstGeom>
        </p:spPr>
      </p:pic>
    </p:spTree>
    <p:extLst>
      <p:ext uri="{BB962C8B-B14F-4D97-AF65-F5344CB8AC3E}">
        <p14:creationId xmlns:p14="http://schemas.microsoft.com/office/powerpoint/2010/main" val="427744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88C2FCC-025A-D73D-CD05-F195A702A6E6}"/>
              </a:ext>
            </a:extLst>
          </p:cNvPr>
          <p:cNvSpPr>
            <a:spLocks noGrp="1"/>
          </p:cNvSpPr>
          <p:nvPr>
            <p:ph type="title"/>
          </p:nvPr>
        </p:nvSpPr>
        <p:spPr>
          <a:xfrm>
            <a:off x="293566" y="7134520"/>
            <a:ext cx="6270868" cy="954941"/>
          </a:xfrm>
        </p:spPr>
        <p:txBody>
          <a:bodyPr/>
          <a:lstStyle/>
          <a:p>
            <a:r>
              <a:rPr lang="de-DE" dirty="0"/>
              <a:t>Springe nur ins Wasser,</a:t>
            </a:r>
            <a:br>
              <a:rPr lang="de-DE" dirty="0"/>
            </a:br>
            <a:r>
              <a:rPr lang="de-DE" dirty="0"/>
              <a:t>wenn es frei und tief genug ist.</a:t>
            </a:r>
          </a:p>
        </p:txBody>
      </p:sp>
      <p:pic>
        <p:nvPicPr>
          <p:cNvPr id="10" name="Grafik 9">
            <a:extLst>
              <a:ext uri="{FF2B5EF4-FFF2-40B4-BE49-F238E27FC236}">
                <a16:creationId xmlns:a16="http://schemas.microsoft.com/office/drawing/2014/main" id="{515E5559-B5E7-FB86-7F41-E5015178499E}"/>
              </a:ext>
            </a:extLst>
          </p:cNvPr>
          <p:cNvPicPr>
            <a:picLocks noChangeAspect="1"/>
          </p:cNvPicPr>
          <p:nvPr/>
        </p:nvPicPr>
        <p:blipFill rotWithShape="1">
          <a:blip r:embed="rId2"/>
          <a:srcRect l="4280" t="20530" r="11112" b="18623"/>
          <a:stretch/>
        </p:blipFill>
        <p:spPr>
          <a:xfrm>
            <a:off x="527783" y="1137919"/>
            <a:ext cx="5802434" cy="5905161"/>
          </a:xfrm>
          <a:prstGeom prst="rect">
            <a:avLst/>
          </a:prstGeom>
        </p:spPr>
      </p:pic>
    </p:spTree>
    <p:extLst>
      <p:ext uri="{BB962C8B-B14F-4D97-AF65-F5344CB8AC3E}">
        <p14:creationId xmlns:p14="http://schemas.microsoft.com/office/powerpoint/2010/main" val="3184346190"/>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uckvorlag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Words>
  <Application>Microsoft Macintosh PowerPoint</Application>
  <PresentationFormat>A4-Papier (210 x 297 mm)</PresentationFormat>
  <Paragraphs>23</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15</vt:i4>
      </vt:variant>
    </vt:vector>
  </HeadingPairs>
  <TitlesOfParts>
    <vt:vector size="21" baseType="lpstr">
      <vt:lpstr>Calibri Regular</vt:lpstr>
      <vt:lpstr>Arial</vt:lpstr>
      <vt:lpstr>Calibri</vt:lpstr>
      <vt:lpstr>SourceSansPro</vt:lpstr>
      <vt:lpstr>0_Titelfolien</vt:lpstr>
      <vt:lpstr>Druckvorlagen</vt:lpstr>
      <vt:lpstr>PowerPoint-Präsentation</vt:lpstr>
      <vt:lpstr>PowerPoint-Präsentation</vt:lpstr>
      <vt:lpstr>Die offiziellen BADEREGELN</vt:lpstr>
      <vt:lpstr>Gehe nur zum Baden, wenn du dich wohl fühlst.</vt:lpstr>
      <vt:lpstr>Gehe niemals mit vollem oder ganz leerem Magen ins Wasser.</vt:lpstr>
      <vt:lpstr>Kühle dich ab und dusche, bevor du ins Wasser gehst.</vt:lpstr>
      <vt:lpstr>Gehe als Nichtschwimmer nur bis zum Bauch ins Wasser.</vt:lpstr>
      <vt:lpstr>Aufblasbare Schwimmhilfen bieten dir keine Sicherheit im Wasser.</vt:lpstr>
      <vt:lpstr>Springe nur ins Wasser, wenn es frei und tief genug ist.</vt:lpstr>
      <vt:lpstr>Rufe nie um Hilfe, wenn du nicht wirklich in Gefahr bist.  Aber hilf anderen, wenn sie Hilfe brauchen.</vt:lpstr>
      <vt:lpstr>Überschätze dich und deine Kraft nicht.</vt:lpstr>
      <vt:lpstr>Bade nicht dort, wo Schiffe und Boote fahren.</vt:lpstr>
      <vt:lpstr>Bei Gewitter ist Baden lebensgefährlich.  Verlasse das Wasser sofort und suche ein festes Gebäude auf.</vt:lpstr>
      <vt:lpstr>Halte das Wasser und seine Umgebung sauber.   Wirf Abfälle in den Mülleimer. </vt:lpstr>
      <vt:lpstr>PowerPoint-Präsentation</vt:lpstr>
    </vt:vector>
  </TitlesOfParts>
  <Manager>wimasu.de</Manager>
  <Company>WIMASU GmbH</Company>
  <LinksUpToDate>false</LinksUpToDate>
  <SharedDoc>false</SharedDoc>
  <HyperlinkBase>https://wimasu.de/blog/baderegeln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Baderegeln. Verhaltensregeln und Hinweise für das Schwimmen by WIMASU</dc:title>
  <dc:subject>Baderegeln. Verhaltensregeln und Hinweise für das Schwimmen by WIMASU</dc:subject>
  <dc:creator>WIMASU GmbH</dc:creator>
  <cp:keywords>Sportunterricht, Sport, Schwimmen, Baderegeln</cp:keywords>
  <dc:description>© WIMASU GmbH 2023
Alle Rechte vorbehalten. Alle Nachdrucke und digitale Weitergabe nur mit  ausdrücklicher schriftlicher Genehmigung.  </dc:description>
  <cp:lastModifiedBy>Nao M</cp:lastModifiedBy>
  <cp:revision>493</cp:revision>
  <cp:lastPrinted>2020-07-14T07:52:11Z</cp:lastPrinted>
  <dcterms:created xsi:type="dcterms:W3CDTF">2020-05-26T08:39:00Z</dcterms:created>
  <dcterms:modified xsi:type="dcterms:W3CDTF">2023-07-31T09:16:59Z</dcterms:modified>
  <cp:category>Sportunterricht, Sport, Schwimmen, Baderegeln</cp:category>
</cp:coreProperties>
</file>