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70" r:id="rId2"/>
    <p:sldId id="318" r:id="rId3"/>
    <p:sldId id="444" r:id="rId4"/>
    <p:sldId id="456" r:id="rId5"/>
    <p:sldId id="443" r:id="rId6"/>
    <p:sldId id="445" r:id="rId7"/>
    <p:sldId id="446" r:id="rId8"/>
    <p:sldId id="458" r:id="rId9"/>
    <p:sldId id="455" r:id="rId10"/>
    <p:sldId id="448" r:id="rId11"/>
    <p:sldId id="449" r:id="rId12"/>
    <p:sldId id="450" r:id="rId13"/>
    <p:sldId id="451" r:id="rId14"/>
    <p:sldId id="452" r:id="rId15"/>
    <p:sldId id="453" r:id="rId16"/>
    <p:sldId id="460" r:id="rId17"/>
    <p:sldId id="459" r:id="rId18"/>
  </p:sldIdLst>
  <p:sldSz cx="6858000" cy="9906000" type="A4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bild" id="{336657F6-C30F-264C-8570-FDA3770017BA}">
          <p14:sldIdLst>
            <p14:sldId id="270"/>
            <p14:sldId id="318"/>
          </p14:sldIdLst>
        </p14:section>
        <p14:section name="Ablauf &amp; Aufbau" id="{462A55F3-E87C-9F4A-9F67-1CB5A1297E90}">
          <p14:sldIdLst>
            <p14:sldId id="444"/>
            <p14:sldId id="456"/>
            <p14:sldId id="443"/>
            <p14:sldId id="445"/>
            <p14:sldId id="446"/>
          </p14:sldIdLst>
        </p14:section>
        <p14:section name="Stationen" id="{A9A1A3B2-1650-B645-AC51-D83631FD80EE}">
          <p14:sldIdLst>
            <p14:sldId id="458"/>
            <p14:sldId id="455"/>
            <p14:sldId id="448"/>
            <p14:sldId id="449"/>
            <p14:sldId id="450"/>
            <p14:sldId id="451"/>
            <p14:sldId id="452"/>
            <p14:sldId id="453"/>
          </p14:sldIdLst>
        </p14:section>
        <p14:section name="Eigene Station" id="{70350634-FF1B-844C-99D7-D3F6CFEF97D1}">
          <p14:sldIdLst>
            <p14:sldId id="460"/>
            <p14:sldId id="4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43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pos="4133" userDrawn="1">
          <p15:clr>
            <a:srgbClr val="A4A3A4"/>
          </p15:clr>
        </p15:guide>
        <p15:guide id="4" pos="3816" userDrawn="1">
          <p15:clr>
            <a:srgbClr val="A4A3A4"/>
          </p15:clr>
        </p15:guide>
        <p15:guide id="5" pos="39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hr Name" initials="IN" lastIdx="10" clrIdx="0"/>
  <p:cmAuthor id="1" name="Christoph Walther" initials="CW" lastIdx="3" clrIdx="1"/>
  <p:cmAuthor id="2" name="Leif Boe" initials="LB" lastIdx="5" clrIdx="2"/>
  <p:cmAuthor id="3" name="Leif Boe" initials="LB [2]" lastIdx="1" clrIdx="3"/>
  <p:cmAuthor id="4" name="Leif Boe" initials="LB [3]" lastIdx="1" clrIdx="4"/>
  <p:cmAuthor id="5" name="Janes Veit" initials="JV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682"/>
    <a:srgbClr val="F3D23A"/>
    <a:srgbClr val="EE6A6C"/>
    <a:srgbClr val="4ECDC4"/>
    <a:srgbClr val="4E9CD6"/>
    <a:srgbClr val="D4B735"/>
    <a:srgbClr val="FF827E"/>
    <a:srgbClr val="426E9B"/>
    <a:srgbClr val="6FDAF5"/>
    <a:srgbClr val="4E9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8"/>
    <p:restoredTop sz="94935"/>
  </p:normalViewPr>
  <p:slideViewPr>
    <p:cSldViewPr snapToGrid="0" snapToObjects="1" showGuides="1">
      <p:cViewPr varScale="1">
        <p:scale>
          <a:sx n="69" d="100"/>
          <a:sy n="69" d="100"/>
        </p:scale>
        <p:origin x="3160" y="208"/>
      </p:cViewPr>
      <p:guideLst>
        <p:guide orient="horz" pos="3143"/>
        <p:guide pos="2160"/>
        <p:guide pos="4133"/>
        <p:guide pos="3816"/>
        <p:guide pos="3952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960BD-57D5-7743-92D0-705C6076710A}" type="datetimeFigureOut">
              <a:rPr lang="de-DE" smtClean="0"/>
              <a:t>20.04.21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8A52C-A346-BA42-94E9-1A11C62A4B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786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 Regular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 Regular"/>
              </a:defRPr>
            </a:lvl1pPr>
          </a:lstStyle>
          <a:p>
            <a:fld id="{25420034-D756-7849-B052-08FD5F14FAA5}" type="datetimeFigureOut">
              <a:rPr lang="de-DE" smtClean="0"/>
              <a:pPr/>
              <a:t>20.04.21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 Regular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 Regular"/>
              </a:defRPr>
            </a:lvl1pPr>
          </a:lstStyle>
          <a:p>
            <a:fld id="{D383D23F-87B4-C944-8922-A44ED7EB7C3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43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3D23F-87B4-C944-8922-A44ED7EB7C3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4735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3D23F-87B4-C944-8922-A44ED7EB7C3A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0774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3D23F-87B4-C944-8922-A44ED7EB7C3A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4869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3941FCF5-8410-D247-828D-C5BE1D657C3F}"/>
              </a:ext>
            </a:extLst>
          </p:cNvPr>
          <p:cNvSpPr txBox="1"/>
          <p:nvPr userDrawn="1"/>
        </p:nvSpPr>
        <p:spPr>
          <a:xfrm>
            <a:off x="2044439" y="9235485"/>
            <a:ext cx="2769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Illustrationen: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rundschrift" pitchFamily="2" charset="0"/>
                <a:ea typeface="Calibri Regular" charset="0"/>
                <a:cs typeface="Calibri" panose="020F0502020204030204" pitchFamily="34" charset="0"/>
              </a:rPr>
              <a:t>Julia Schäfer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Text: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rundschrift" pitchFamily="2" charset="0"/>
                <a:ea typeface="Calibri Regular" charset="0"/>
                <a:cs typeface="Calibri" panose="020F0502020204030204" pitchFamily="34" charset="0"/>
              </a:rPr>
              <a:t>Martin Junghans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7FAE3097-4F2B-964B-96DC-73ADF24A9BBE}"/>
              </a:ext>
            </a:extLst>
          </p:cNvPr>
          <p:cNvSpPr txBox="1">
            <a:spLocks/>
          </p:cNvSpPr>
          <p:nvPr userDrawn="1"/>
        </p:nvSpPr>
        <p:spPr>
          <a:xfrm>
            <a:off x="0" y="7169629"/>
            <a:ext cx="6857999" cy="110098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>
                <a:solidFill>
                  <a:srgbClr val="EE6A6C"/>
                </a:solidFill>
                <a:latin typeface="Grundschrift" pitchFamily="2" charset="0"/>
                <a:ea typeface="Malgun Gothic" charset="-127"/>
                <a:cs typeface="Calibri" panose="020F0502020204030204" pitchFamily="34" charset="0"/>
              </a:rPr>
              <a:t>BIGO</a:t>
            </a:r>
          </a:p>
          <a:p>
            <a:pPr algn="ctr"/>
            <a:r>
              <a:rPr lang="de-DE" sz="2200" b="1" dirty="0">
                <a:solidFill>
                  <a:srgbClr val="EE6A6C"/>
                </a:solidFill>
                <a:latin typeface="Grundschrift" pitchFamily="2" charset="0"/>
                <a:ea typeface="Malgun Gothic" charset="-127"/>
                <a:cs typeface="Calibri" panose="020F0502020204030204" pitchFamily="34" charset="0"/>
              </a:rPr>
              <a:t>Billardgolf</a:t>
            </a:r>
            <a:endParaRPr lang="de-DE" sz="2200" b="1" dirty="0">
              <a:solidFill>
                <a:srgbClr val="EE6A6C"/>
              </a:solidFill>
              <a:latin typeface="Grundschrift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FF4F33-4307-604E-8E31-E9E87112E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07" y="1515731"/>
            <a:ext cx="5322186" cy="53221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mpres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139C891-AD51-E340-9DEB-2E60618FCF10}"/>
              </a:ext>
            </a:extLst>
          </p:cNvPr>
          <p:cNvSpPr txBox="1"/>
          <p:nvPr userDrawn="1"/>
        </p:nvSpPr>
        <p:spPr>
          <a:xfrm>
            <a:off x="1356749" y="5344516"/>
            <a:ext cx="414450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827E"/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IMPRESSUM</a:t>
            </a:r>
          </a:p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© WIMASU GmbH 2021</a:t>
            </a:r>
          </a:p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Alle Rechte vorbehalten. Alle Nachdrucke und digitale Weitergabe nur mit ausdrücklicher schriftlicher Genehmigung.</a:t>
            </a:r>
          </a:p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https://wimasu.de/bigo-billard-golf</a:t>
            </a:r>
          </a:p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1. Version</a:t>
            </a:r>
          </a:p>
          <a:p>
            <a:pPr algn="ctr"/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Calibri Regular" charset="0"/>
              <a:cs typeface="Calibri" panose="020F0502020204030204" pitchFamily="34" charset="0"/>
            </a:endParaRPr>
          </a:p>
          <a:p>
            <a:pPr algn="ctr"/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Calibri Regular" charset="0"/>
              <a:cs typeface="Calibri" panose="020F0502020204030204" pitchFamily="34" charset="0"/>
            </a:endParaRPr>
          </a:p>
          <a:p>
            <a:pPr algn="ctr"/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Calibri Regular" charset="0"/>
              <a:cs typeface="Calibri" panose="020F0502020204030204" pitchFamily="34" charset="0"/>
            </a:endParaRPr>
          </a:p>
          <a:p>
            <a:pPr algn="ctr"/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Calibri Regular" charset="0"/>
              <a:cs typeface="Calibri" panose="020F0502020204030204" pitchFamily="34" charset="0"/>
            </a:endParaRPr>
          </a:p>
          <a:p>
            <a:pPr algn="ctr"/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Calibri Regular" charset="0"/>
              <a:cs typeface="Calibri" panose="020F0502020204030204" pitchFamily="34" charset="0"/>
            </a:endParaRPr>
          </a:p>
          <a:p>
            <a:pPr algn="ctr"/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Calibri Regular" charset="0"/>
              <a:cs typeface="Calibri" panose="020F0502020204030204" pitchFamily="34" charset="0"/>
            </a:endParaRPr>
          </a:p>
          <a:p>
            <a:pPr algn="ctr"/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Calibri Regular" charset="0"/>
              <a:cs typeface="Calibri" panose="020F0502020204030204" pitchFamily="34" charset="0"/>
            </a:endParaRPr>
          </a:p>
          <a:p>
            <a:pPr algn="ctr"/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Calibri Regular" charset="0"/>
              <a:cs typeface="Calibri" panose="020F0502020204030204" pitchFamily="34" charset="0"/>
            </a:endParaRPr>
          </a:p>
          <a:p>
            <a:pPr algn="ctr"/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Dieses Dokument zitieren: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M. Junghans (2021). BIGO – Billardgolf.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Eingeschränkter Zugriff am DATUM unter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https://</a:t>
            </a:r>
            <a:r>
              <a:rPr lang="de-DE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wimasu.de</a:t>
            </a:r>
            <a:r>
              <a:rPr lang="de-DE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/</a:t>
            </a:r>
            <a:r>
              <a:rPr lang="de-DE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bigo</a:t>
            </a:r>
            <a:r>
              <a:rPr lang="de-DE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-billard-golf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Calibri Regular" charset="0"/>
              <a:cs typeface="Calibri" panose="020F0502020204030204" pitchFamily="34" charset="0"/>
            </a:endParaRP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454BCA61-CFF3-0440-9D23-400F0A543E7C}"/>
              </a:ext>
            </a:extLst>
          </p:cNvPr>
          <p:cNvSpPr txBox="1">
            <a:spLocks/>
          </p:cNvSpPr>
          <p:nvPr userDrawn="1"/>
        </p:nvSpPr>
        <p:spPr>
          <a:xfrm>
            <a:off x="293565" y="103341"/>
            <a:ext cx="6442515" cy="110098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algun Gothic" charset="-127"/>
                <a:cs typeface="Calibri" panose="020F0502020204030204" pitchFamily="34" charset="0"/>
              </a:rPr>
              <a:t>BIGO – BILLARDGOLF </a:t>
            </a:r>
          </a:p>
          <a:p>
            <a:pPr algn="l"/>
            <a:r>
              <a:rPr lang="de-DE" sz="3200" b="1" dirty="0">
                <a:solidFill>
                  <a:srgbClr val="EE6A6C"/>
                </a:solidFill>
                <a:latin typeface="Calibri" panose="020F0502020204030204" pitchFamily="34" charset="0"/>
                <a:ea typeface="Malgun Gothic" charset="-127"/>
                <a:cs typeface="Calibri" panose="020F0502020204030204" pitchFamily="34" charset="0"/>
              </a:rPr>
              <a:t>IMPRESSUM</a:t>
            </a:r>
            <a:endParaRPr lang="de-DE" sz="3200" b="1" dirty="0">
              <a:solidFill>
                <a:srgbClr val="EE6A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F7585D6-88DA-1047-AC2C-39466D4809A7}"/>
              </a:ext>
            </a:extLst>
          </p:cNvPr>
          <p:cNvSpPr/>
          <p:nvPr userDrawn="1"/>
        </p:nvSpPr>
        <p:spPr>
          <a:xfrm>
            <a:off x="1714500" y="6708046"/>
            <a:ext cx="34167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Autor:	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Martin Junghans</a:t>
            </a:r>
            <a:endParaRPr lang="de-DE" sz="1200" b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 Regular" charset="0"/>
              <a:cs typeface="Calibri" panose="020F0502020204030204" pitchFamily="34" charset="0"/>
            </a:endParaRPr>
          </a:p>
          <a:p>
            <a:pPr algn="l"/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Redaktion:	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Janes Veit, Christoph Walther</a:t>
            </a:r>
          </a:p>
          <a:p>
            <a:pPr algn="l"/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Illustrationen:	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 Julia Schäfer</a:t>
            </a:r>
            <a:endParaRPr lang="de-DE" sz="1200" dirty="0">
              <a:solidFill>
                <a:srgbClr val="FF0000"/>
              </a:solidFill>
              <a:latin typeface="Calibri" panose="020F0502020204030204" pitchFamily="34" charset="0"/>
              <a:ea typeface="Calibri Regular" charset="0"/>
              <a:cs typeface="Calibri" panose="020F0502020204030204" pitchFamily="34" charset="0"/>
            </a:endParaRPr>
          </a:p>
          <a:p>
            <a:pPr algn="l"/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Schriftart:</a:t>
            </a:r>
            <a:r>
              <a:rPr lang="de-DE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	 Christian </a:t>
            </a:r>
            <a:r>
              <a:rPr lang="de-DE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Urff</a:t>
            </a:r>
            <a:r>
              <a:rPr lang="de-DE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 </a:t>
            </a:r>
            <a:r>
              <a:rPr lang="de-DE" sz="1200" b="0" dirty="0">
                <a:solidFill>
                  <a:srgbClr val="FF0000"/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	 	 	 </a:t>
            </a:r>
            <a:r>
              <a:rPr lang="de-DE" sz="10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https://</a:t>
            </a:r>
            <a:r>
              <a:rPr lang="de-DE" sz="1000" b="0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fontlibrary.org</a:t>
            </a:r>
            <a:r>
              <a:rPr lang="de-DE" sz="10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/en/</a:t>
            </a:r>
            <a:r>
              <a:rPr lang="de-DE" sz="1000" b="0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font</a:t>
            </a:r>
            <a:r>
              <a:rPr lang="de-DE" sz="10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/</a:t>
            </a:r>
            <a:r>
              <a:rPr lang="de-DE" sz="1000" b="0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 Regular" charset="0"/>
                <a:cs typeface="Calibri" panose="020F0502020204030204" pitchFamily="34" charset="0"/>
              </a:rPr>
              <a:t>grundschrift</a:t>
            </a:r>
            <a:endParaRPr lang="de-DE" sz="1000" b="0" i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 Regular" charset="0"/>
              <a:cs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9061CD-47FD-3142-9197-810C05CC2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0185" y="1814871"/>
            <a:ext cx="4037630" cy="260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6">
            <a:extLst>
              <a:ext uri="{FF2B5EF4-FFF2-40B4-BE49-F238E27FC236}">
                <a16:creationId xmlns:a16="http://schemas.microsoft.com/office/drawing/2014/main" id="{C7F59067-40C0-2740-9E44-1D7D1E6B252D}"/>
              </a:ext>
            </a:extLst>
          </p:cNvPr>
          <p:cNvSpPr txBox="1"/>
          <p:nvPr userDrawn="1"/>
        </p:nvSpPr>
        <p:spPr>
          <a:xfrm>
            <a:off x="3054203" y="9646846"/>
            <a:ext cx="7248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700" dirty="0"/>
              <a:t>© WIMASU.de</a:t>
            </a:r>
          </a:p>
        </p:txBody>
      </p:sp>
    </p:spTree>
    <p:extLst>
      <p:ext uri="{BB962C8B-B14F-4D97-AF65-F5344CB8AC3E}">
        <p14:creationId xmlns:p14="http://schemas.microsoft.com/office/powerpoint/2010/main" val="44255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6">
            <a:extLst>
              <a:ext uri="{FF2B5EF4-FFF2-40B4-BE49-F238E27FC236}">
                <a16:creationId xmlns:a16="http://schemas.microsoft.com/office/drawing/2014/main" id="{C7F59067-40C0-2740-9E44-1D7D1E6B252D}"/>
              </a:ext>
            </a:extLst>
          </p:cNvPr>
          <p:cNvSpPr txBox="1"/>
          <p:nvPr userDrawn="1"/>
        </p:nvSpPr>
        <p:spPr>
          <a:xfrm>
            <a:off x="3054203" y="9646846"/>
            <a:ext cx="7248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700" dirty="0"/>
              <a:t>© WIMASU.de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983F8013-3C4C-0D4B-82B6-53C4D71F7DFE}"/>
              </a:ext>
            </a:extLst>
          </p:cNvPr>
          <p:cNvSpPr txBox="1">
            <a:spLocks/>
          </p:cNvSpPr>
          <p:nvPr userDrawn="1"/>
        </p:nvSpPr>
        <p:spPr>
          <a:xfrm>
            <a:off x="293566" y="428172"/>
            <a:ext cx="5272664" cy="33961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algun Gothic" charset="-127"/>
                <a:cs typeface="Calibri" panose="020F0502020204030204" pitchFamily="34" charset="0"/>
              </a:rPr>
              <a:t>BIGO – BILLARDGOLF</a:t>
            </a:r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35F28C5B-ACE7-8448-A6C5-12A8CADA4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566" y="671418"/>
            <a:ext cx="4728378" cy="95494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EE6A6C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5883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>
            <a:extLst>
              <a:ext uri="{FF2B5EF4-FFF2-40B4-BE49-F238E27FC236}">
                <a16:creationId xmlns:a16="http://schemas.microsoft.com/office/drawing/2014/main" id="{983F8013-3C4C-0D4B-82B6-53C4D71F7DFE}"/>
              </a:ext>
            </a:extLst>
          </p:cNvPr>
          <p:cNvSpPr txBox="1">
            <a:spLocks/>
          </p:cNvSpPr>
          <p:nvPr userDrawn="1"/>
        </p:nvSpPr>
        <p:spPr>
          <a:xfrm>
            <a:off x="293566" y="428172"/>
            <a:ext cx="5272664" cy="33961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algun Gothic" charset="-127"/>
                <a:cs typeface="Calibri" panose="020F0502020204030204" pitchFamily="34" charset="0"/>
              </a:rPr>
              <a:t>BIGO – BILLARDGOLF</a:t>
            </a:r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35F28C5B-ACE7-8448-A6C5-12A8CADA4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566" y="671418"/>
            <a:ext cx="4728378" cy="95494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EE6A6C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CB481CC-73A9-604F-ADA6-5798239F675C}"/>
              </a:ext>
            </a:extLst>
          </p:cNvPr>
          <p:cNvSpPr/>
          <p:nvPr userDrawn="1"/>
        </p:nvSpPr>
        <p:spPr>
          <a:xfrm>
            <a:off x="-3277" y="9094501"/>
            <a:ext cx="6861277" cy="7524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CAF5D7A0-4098-B743-9EB7-8BE02E35EE3B}"/>
              </a:ext>
            </a:extLst>
          </p:cNvPr>
          <p:cNvSpPr txBox="1">
            <a:spLocks/>
          </p:cNvSpPr>
          <p:nvPr userDrawn="1"/>
        </p:nvSpPr>
        <p:spPr>
          <a:xfrm>
            <a:off x="81541" y="9143484"/>
            <a:ext cx="5037567" cy="286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undschrift" pitchFamily="2" charset="0"/>
              </a:rPr>
              <a:t>Material: 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  <a:latin typeface="Grundschrift" pitchFamily="2" charset="0"/>
            </a:endParaRP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0B461B68-394E-9042-9170-77B8E01396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6557" y="9441027"/>
            <a:ext cx="5908013" cy="26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Grundschrift" pitchFamily="2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2" name="Textfeld 6">
            <a:extLst>
              <a:ext uri="{FF2B5EF4-FFF2-40B4-BE49-F238E27FC236}">
                <a16:creationId xmlns:a16="http://schemas.microsoft.com/office/drawing/2014/main" id="{CBBFA0D2-280E-F842-85E7-F440E7A9A17B}"/>
              </a:ext>
            </a:extLst>
          </p:cNvPr>
          <p:cNvSpPr txBox="1"/>
          <p:nvPr userDrawn="1"/>
        </p:nvSpPr>
        <p:spPr>
          <a:xfrm>
            <a:off x="5986566" y="9646846"/>
            <a:ext cx="7248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700" dirty="0"/>
              <a:t>© WIMASU.de</a:t>
            </a:r>
          </a:p>
        </p:txBody>
      </p:sp>
    </p:spTree>
    <p:extLst>
      <p:ext uri="{BB962C8B-B14F-4D97-AF65-F5344CB8AC3E}">
        <p14:creationId xmlns:p14="http://schemas.microsoft.com/office/powerpoint/2010/main" val="105486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B1FA740B-5DC0-0A48-9AC3-9709BACF9334}"/>
              </a:ext>
            </a:extLst>
          </p:cNvPr>
          <p:cNvSpPr txBox="1"/>
          <p:nvPr userDrawn="1"/>
        </p:nvSpPr>
        <p:spPr>
          <a:xfrm>
            <a:off x="2187388" y="-340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b="0" i="0" dirty="0">
              <a:latin typeface="Calibri Regular"/>
            </a:endParaRPr>
          </a:p>
        </p:txBody>
      </p:sp>
      <p:sp>
        <p:nvSpPr>
          <p:cNvPr id="13" name="Rechteck 7">
            <a:extLst>
              <a:ext uri="{FF2B5EF4-FFF2-40B4-BE49-F238E27FC236}">
                <a16:creationId xmlns:a16="http://schemas.microsoft.com/office/drawing/2014/main" id="{F97F95EC-A7FC-7040-9774-724E347E099D}"/>
              </a:ext>
            </a:extLst>
          </p:cNvPr>
          <p:cNvSpPr/>
          <p:nvPr userDrawn="1"/>
        </p:nvSpPr>
        <p:spPr>
          <a:xfrm>
            <a:off x="0" y="-2170"/>
            <a:ext cx="6858000" cy="80133"/>
          </a:xfrm>
          <a:prstGeom prst="rect">
            <a:avLst/>
          </a:prstGeom>
          <a:solidFill>
            <a:srgbClr val="FF8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b="0" i="0" dirty="0">
              <a:latin typeface="Calibri Regular"/>
            </a:endParaRPr>
          </a:p>
        </p:txBody>
      </p:sp>
      <p:sp>
        <p:nvSpPr>
          <p:cNvPr id="14" name="Rechteck 7">
            <a:extLst>
              <a:ext uri="{FF2B5EF4-FFF2-40B4-BE49-F238E27FC236}">
                <a16:creationId xmlns:a16="http://schemas.microsoft.com/office/drawing/2014/main" id="{1FF8F335-A75A-A644-820B-37B8BC228CCA}"/>
              </a:ext>
            </a:extLst>
          </p:cNvPr>
          <p:cNvSpPr/>
          <p:nvPr userDrawn="1"/>
        </p:nvSpPr>
        <p:spPr>
          <a:xfrm>
            <a:off x="0" y="9825867"/>
            <a:ext cx="6858000" cy="80133"/>
          </a:xfrm>
          <a:prstGeom prst="rect">
            <a:avLst/>
          </a:prstGeom>
          <a:solidFill>
            <a:srgbClr val="FF8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b="0" i="0" dirty="0">
              <a:latin typeface="Calibri Regular"/>
            </a:endParaRPr>
          </a:p>
        </p:txBody>
      </p:sp>
      <p:pic>
        <p:nvPicPr>
          <p:cNvPr id="15" name="Bild 8">
            <a:extLst>
              <a:ext uri="{FF2B5EF4-FFF2-40B4-BE49-F238E27FC236}">
                <a16:creationId xmlns:a16="http://schemas.microsoft.com/office/drawing/2014/main" id="{FB5F9F58-361C-C541-936B-4B289737DD3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696" y="450306"/>
            <a:ext cx="60902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2" r:id="rId3"/>
    <p:sldLayoutId id="2147483673" r:id="rId4"/>
    <p:sldLayoutId id="2147483674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Calibri Regular"/>
          <a:ea typeface="Calibri Regular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Calibri Regular"/>
          <a:ea typeface="Calibri Regular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Regular"/>
          <a:ea typeface="Calibri Regular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Calibri Regular"/>
          <a:ea typeface="Calibri Regular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Calibri Regular"/>
          <a:ea typeface="Calibri Regular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Calibri Regular"/>
          <a:ea typeface="Calibri Regular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6" userDrawn="1">
          <p15:clr>
            <a:srgbClr val="F26B43"/>
          </p15:clr>
        </p15:guide>
        <p15:guide id="3" orient="horz" pos="5887" userDrawn="1">
          <p15:clr>
            <a:srgbClr val="F26B43"/>
          </p15:clr>
        </p15:guide>
        <p15:guide id="4" orient="horz" pos="353" userDrawn="1">
          <p15:clr>
            <a:srgbClr val="F26B43"/>
          </p15:clr>
        </p15:guide>
        <p15:guide id="6" pos="3974" userDrawn="1">
          <p15:clr>
            <a:srgbClr val="F26B43"/>
          </p15:clr>
        </p15:guide>
        <p15:guide id="7" orient="horz" pos="4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image" Target="../media/image55.png"/><Relationship Id="rId21" Type="http://schemas.openxmlformats.org/officeDocument/2006/relationships/image" Target="../media/image68.png"/><Relationship Id="rId7" Type="http://schemas.openxmlformats.org/officeDocument/2006/relationships/image" Target="../media/image53.png"/><Relationship Id="rId12" Type="http://schemas.openxmlformats.org/officeDocument/2006/relationships/image" Target="../media/image60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59.png"/><Relationship Id="rId5" Type="http://schemas.openxmlformats.org/officeDocument/2006/relationships/image" Target="../media/image49.png"/><Relationship Id="rId15" Type="http://schemas.openxmlformats.org/officeDocument/2006/relationships/image" Target="../media/image54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image" Target="../media/image48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69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sv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openxmlformats.org/officeDocument/2006/relationships/image" Target="../media/image19.svg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21.svg"/><Relationship Id="rId7" Type="http://schemas.openxmlformats.org/officeDocument/2006/relationships/image" Target="../media/image16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25.svg"/><Relationship Id="rId3" Type="http://schemas.openxmlformats.org/officeDocument/2006/relationships/image" Target="../media/image21.svg"/><Relationship Id="rId21" Type="http://schemas.openxmlformats.org/officeDocument/2006/relationships/image" Target="../media/image28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24.png"/><Relationship Id="rId25" Type="http://schemas.openxmlformats.org/officeDocument/2006/relationships/image" Target="../media/image45.png"/><Relationship Id="rId2" Type="http://schemas.openxmlformats.org/officeDocument/2006/relationships/image" Target="../media/image20.png"/><Relationship Id="rId16" Type="http://schemas.openxmlformats.org/officeDocument/2006/relationships/image" Target="../media/image42.pn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44.png"/><Relationship Id="rId5" Type="http://schemas.openxmlformats.org/officeDocument/2006/relationships/image" Target="../media/image23.svg"/><Relationship Id="rId15" Type="http://schemas.openxmlformats.org/officeDocument/2006/relationships/image" Target="../media/image16.svg"/><Relationship Id="rId23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37.svg"/><Relationship Id="rId14" Type="http://schemas.openxmlformats.org/officeDocument/2006/relationships/image" Target="../media/image15.png"/><Relationship Id="rId22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69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3499A-B4F7-0741-9ADF-F8685982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LOCH 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971813-09C7-B94C-ABA4-60808E449E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12 Stifte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6E3DFA-8B52-9D45-9391-B32A52008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972273"/>
            <a:ext cx="25908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17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3499A-B4F7-0741-9ADF-F8685982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LOCH 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751F20-03F1-0442-B30F-6FF8D24E30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13 Stifte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EB760D2-23F4-F042-B095-7887A301F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" y="1787997"/>
            <a:ext cx="4660900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5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3499A-B4F7-0741-9ADF-F8685982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LOCH 4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4F316F-8724-4E47-A8ED-D0630242FB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17 Stifte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C4ED04-8B90-DD47-94F8-CBE73067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439506"/>
            <a:ext cx="3371850" cy="72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24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3499A-B4F7-0741-9ADF-F8685982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LOCH 5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B9AFC7-FA1E-8040-8813-07AD14BD47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17 Stifte | 1 Lineal | 1 Radierer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A4737C6-1A4E-6442-9AF6-AE016D98F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60" y="1203584"/>
            <a:ext cx="3256280" cy="761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11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3499A-B4F7-0741-9ADF-F8685982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LOCH 6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B54719-EA37-B24C-BB59-6C132AF549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12 Stifte | 1 Buch (aufgestellt) | 1 Radierer | 1 Spitzer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E7298EF-ABF3-B246-A482-9FDC0C602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20" y="1749761"/>
            <a:ext cx="2042160" cy="66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61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3499A-B4F7-0741-9ADF-F8685982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LOCH 7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F82316-6EEC-894A-9592-3CB4207E84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14 Stifte | 1 Blatt (mehrmals gefaltet)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C6FC1B84-6387-3349-A46E-D298A1100744}"/>
              </a:ext>
            </a:extLst>
          </p:cNvPr>
          <p:cNvSpPr txBox="1">
            <a:spLocks/>
          </p:cNvSpPr>
          <p:nvPr/>
        </p:nvSpPr>
        <p:spPr>
          <a:xfrm>
            <a:off x="4980930" y="6944406"/>
            <a:ext cx="1473128" cy="2667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rundschrift" pitchFamily="2" charset="0"/>
                <a:ea typeface="Calibri Regular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Regular"/>
                <a:ea typeface="Calibri Regular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Calibri Regular"/>
                <a:ea typeface="Calibri Regular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Calibri Regular"/>
                <a:ea typeface="Calibri Regular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Calibri Regular"/>
                <a:ea typeface="Calibri Regular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Blatt mehrmals falten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556A46D-BBD5-5E49-95C1-552A60A3E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1274856"/>
            <a:ext cx="1924050" cy="765175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B7A8014-6419-804D-A46A-646531B5CE64}"/>
              </a:ext>
            </a:extLst>
          </p:cNvPr>
          <p:cNvGrpSpPr/>
          <p:nvPr/>
        </p:nvGrpSpPr>
        <p:grpSpPr>
          <a:xfrm>
            <a:off x="3852864" y="5413582"/>
            <a:ext cx="2539937" cy="1385199"/>
            <a:chOff x="3852864" y="5413582"/>
            <a:chExt cx="2539937" cy="138519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832DD1-7D30-BD4E-9C89-23C82AE69F5B}"/>
                </a:ext>
              </a:extLst>
            </p:cNvPr>
            <p:cNvSpPr/>
            <p:nvPr/>
          </p:nvSpPr>
          <p:spPr>
            <a:xfrm>
              <a:off x="5007602" y="5413582"/>
              <a:ext cx="1385199" cy="13851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1568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ts val="1200"/>
                </a:lnSpc>
                <a:spcAft>
                  <a:spcPts val="600"/>
                </a:spcAft>
                <a:tabLst>
                  <a:tab pos="2070735" algn="l"/>
                </a:tabLst>
              </a:pPr>
              <a:endParaRPr lang="de-DE" dirty="0">
                <a:solidFill>
                  <a:srgbClr val="00000A"/>
                </a:solidFill>
                <a:ea typeface="Calibri" charset="0"/>
                <a:cs typeface="Calibri" charset="0"/>
              </a:endParaRPr>
            </a:p>
          </p:txBody>
        </p:sp>
        <p:cxnSp>
          <p:nvCxnSpPr>
            <p:cNvPr id="8" name="Gerade Verbindung 7">
              <a:extLst>
                <a:ext uri="{FF2B5EF4-FFF2-40B4-BE49-F238E27FC236}">
                  <a16:creationId xmlns:a16="http://schemas.microsoft.com/office/drawing/2014/main" id="{96F00B6C-87BA-E04E-8A59-597056847B29}"/>
                </a:ext>
              </a:extLst>
            </p:cNvPr>
            <p:cNvCxnSpPr/>
            <p:nvPr/>
          </p:nvCxnSpPr>
          <p:spPr>
            <a:xfrm flipH="1">
              <a:off x="3852864" y="6107079"/>
              <a:ext cx="1154738" cy="0"/>
            </a:xfrm>
            <a:prstGeom prst="line">
              <a:avLst/>
            </a:prstGeom>
            <a:ln w="28575" cap="rnd">
              <a:solidFill>
                <a:srgbClr val="2156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769D0A4-7323-5A44-A71E-B0603CFA8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7143" y="5656025"/>
              <a:ext cx="660703" cy="939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6205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18AB7EC-5ED7-A249-8339-4F91F384D5E4}"/>
              </a:ext>
            </a:extLst>
          </p:cNvPr>
          <p:cNvSpPr txBox="1"/>
          <p:nvPr/>
        </p:nvSpPr>
        <p:spPr>
          <a:xfrm>
            <a:off x="293565" y="1402055"/>
            <a:ext cx="63125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Baue nun deine </a:t>
            </a:r>
            <a:r>
              <a:rPr lang="de-DE" sz="1600" b="1" dirty="0">
                <a:latin typeface="Grundschrift" pitchFamily="2" charset="0"/>
                <a:cs typeface="Calibri" panose="020F0502020204030204" pitchFamily="34" charset="0"/>
              </a:rPr>
              <a:t>eigene</a:t>
            </a: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latin typeface="Grundschrift" pitchFamily="2" charset="0"/>
                <a:cs typeface="Calibri" panose="020F0502020204030204" pitchFamily="34" charset="0"/>
              </a:rPr>
              <a:t>BiGo</a:t>
            </a:r>
            <a:r>
              <a:rPr lang="de-DE" sz="1600" b="1" dirty="0">
                <a:latin typeface="Grundschrift" pitchFamily="2" charset="0"/>
                <a:cs typeface="Calibri" panose="020F0502020204030204" pitchFamily="34" charset="0"/>
              </a:rPr>
              <a:t>-Station. Dafür kannst du dir das Material hier kopieren und auf die nächste Folie setzen.</a:t>
            </a:r>
            <a:endParaRPr lang="de-DE" sz="1600" dirty="0">
              <a:latin typeface="Grundschrift" pitchFamily="2" charset="0"/>
              <a:cs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ABE7D2-E17C-D24F-A3FE-EA4CBFF55D41}"/>
              </a:ext>
            </a:extLst>
          </p:cNvPr>
          <p:cNvSpPr/>
          <p:nvPr/>
        </p:nvSpPr>
        <p:spPr>
          <a:xfrm>
            <a:off x="293565" y="2329887"/>
            <a:ext cx="1797287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  <a:t>Start und Ziele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A69C0540-3CDF-C644-AB7A-8704A591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DEINE BIGO-STATION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AB42AC8-1404-E24C-8135-4C43CD4B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15" y="9056580"/>
            <a:ext cx="2167636" cy="50952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5D107BB-D7CE-3B4A-9A24-5248D39C3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15" y="7792027"/>
            <a:ext cx="794512" cy="45770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8FCA10E-5929-C940-8066-68D12C17F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97" y="8445252"/>
            <a:ext cx="647700" cy="45770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F35B23F-99DC-A944-B027-589B408E4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833" y="3474851"/>
            <a:ext cx="1139952" cy="569976"/>
          </a:xfrm>
          <a:prstGeom prst="rect">
            <a:avLst/>
          </a:prstGeom>
        </p:spPr>
      </p:pic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F0BBE92A-920B-3A46-9B55-908CBA1A2F7A}"/>
              </a:ext>
            </a:extLst>
          </p:cNvPr>
          <p:cNvSpPr/>
          <p:nvPr/>
        </p:nvSpPr>
        <p:spPr>
          <a:xfrm>
            <a:off x="111967" y="2339293"/>
            <a:ext cx="6631918" cy="1972800"/>
          </a:xfrm>
          <a:prstGeom prst="roundRect">
            <a:avLst/>
          </a:prstGeom>
          <a:noFill/>
          <a:ln w="38100">
            <a:solidFill>
              <a:srgbClr val="F3D23A"/>
            </a:solidFill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ts val="1200"/>
              </a:lnSpc>
              <a:spcAft>
                <a:spcPts val="600"/>
              </a:spcAft>
              <a:tabLst>
                <a:tab pos="2070735" algn="l"/>
              </a:tabLst>
            </a:pPr>
            <a:endParaRPr lang="de-DE" dirty="0">
              <a:solidFill>
                <a:srgbClr val="00000A"/>
              </a:solidFill>
              <a:ea typeface="Calibri" charset="0"/>
              <a:cs typeface="Calibri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349915E0-4A72-5447-B1B8-6D2AE31BA4E3}"/>
              </a:ext>
            </a:extLst>
          </p:cNvPr>
          <p:cNvSpPr/>
          <p:nvPr/>
        </p:nvSpPr>
        <p:spPr>
          <a:xfrm>
            <a:off x="293565" y="4534757"/>
            <a:ext cx="771365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  <a:t>Stifte</a:t>
            </a:r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3055FBA2-1D4A-AA4E-8211-60810ADCB815}"/>
              </a:ext>
            </a:extLst>
          </p:cNvPr>
          <p:cNvSpPr/>
          <p:nvPr/>
        </p:nvSpPr>
        <p:spPr>
          <a:xfrm>
            <a:off x="111967" y="4544163"/>
            <a:ext cx="3170387" cy="2477915"/>
          </a:xfrm>
          <a:prstGeom prst="roundRect">
            <a:avLst/>
          </a:prstGeom>
          <a:noFill/>
          <a:ln w="38100">
            <a:solidFill>
              <a:srgbClr val="F3D23A"/>
            </a:solidFill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ts val="1200"/>
              </a:lnSpc>
              <a:spcAft>
                <a:spcPts val="600"/>
              </a:spcAft>
              <a:tabLst>
                <a:tab pos="2070735" algn="l"/>
              </a:tabLst>
            </a:pPr>
            <a:endParaRPr lang="de-DE" dirty="0">
              <a:solidFill>
                <a:srgbClr val="00000A"/>
              </a:solidFill>
              <a:ea typeface="Calibri" charset="0"/>
              <a:cs typeface="Calibri" charset="0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6EA253C8-0340-7A46-A2E2-D5188C9E8331}"/>
              </a:ext>
            </a:extLst>
          </p:cNvPr>
          <p:cNvSpPr/>
          <p:nvPr/>
        </p:nvSpPr>
        <p:spPr>
          <a:xfrm>
            <a:off x="293565" y="7255581"/>
            <a:ext cx="2702984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  <a:t>Hindernisse und Rampen</a:t>
            </a:r>
          </a:p>
        </p:txBody>
      </p:sp>
      <p:sp>
        <p:nvSpPr>
          <p:cNvPr id="41" name="Abgerundetes Rechteck 40">
            <a:extLst>
              <a:ext uri="{FF2B5EF4-FFF2-40B4-BE49-F238E27FC236}">
                <a16:creationId xmlns:a16="http://schemas.microsoft.com/office/drawing/2014/main" id="{D3015798-9590-BA4A-A8E7-82DB8EA81242}"/>
              </a:ext>
            </a:extLst>
          </p:cNvPr>
          <p:cNvSpPr/>
          <p:nvPr/>
        </p:nvSpPr>
        <p:spPr>
          <a:xfrm>
            <a:off x="111967" y="7264987"/>
            <a:ext cx="3170387" cy="2477915"/>
          </a:xfrm>
          <a:prstGeom prst="roundRect">
            <a:avLst/>
          </a:prstGeom>
          <a:noFill/>
          <a:ln w="38100">
            <a:solidFill>
              <a:srgbClr val="F3D23A"/>
            </a:solidFill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ts val="1200"/>
              </a:lnSpc>
              <a:spcAft>
                <a:spcPts val="600"/>
              </a:spcAft>
              <a:tabLst>
                <a:tab pos="2070735" algn="l"/>
              </a:tabLst>
            </a:pPr>
            <a:endParaRPr lang="de-DE" dirty="0">
              <a:solidFill>
                <a:srgbClr val="00000A"/>
              </a:solidFill>
              <a:ea typeface="Calibri" charset="0"/>
              <a:cs typeface="Calibri" charset="0"/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DDB714AE-DE06-8D45-B0D9-B2D5058F8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033" y="4658617"/>
            <a:ext cx="1131316" cy="2348992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19D53207-A580-524C-8C6E-38E974892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0331" y="5064022"/>
            <a:ext cx="345440" cy="1951736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5F32739-51A7-534C-96B7-E12426FD8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144" y="5055873"/>
            <a:ext cx="345440" cy="1951736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DC55B06A-B582-1F49-BD43-C88C41C81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5957" y="5064022"/>
            <a:ext cx="345440" cy="1951736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51B182A8-8D21-2644-A787-D9F84EFF8B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3770" y="5055873"/>
            <a:ext cx="345440" cy="1951736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D2F04DCB-1878-1E48-8D55-EAC84C4242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354" y="5070342"/>
            <a:ext cx="345440" cy="1951736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31BD7557-ABC5-9E49-9646-2A316EC8D8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518" y="5070342"/>
            <a:ext cx="345440" cy="1951736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C7461B41-E7AB-494B-93B3-CCBA6E223B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1002" y="9034883"/>
            <a:ext cx="576185" cy="397983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D9FB1BE6-9DE7-A942-B7EA-E29926118F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02124" y="7792027"/>
            <a:ext cx="1537208" cy="1062228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39FA03F7-7D38-4A47-A39A-BF344F479F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571" y="3083151"/>
            <a:ext cx="423164" cy="181356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CD767F2D-A2DF-7340-926C-01461B9F07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4136994" y="2785191"/>
            <a:ext cx="1131316" cy="1442212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80B3A6EC-D414-0E4C-AFD1-B89B37D4A6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5405466" y="2785191"/>
            <a:ext cx="1165860" cy="1442212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B9746E36-81CC-AE40-9C0C-92C5B52FC4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71860" y="2785191"/>
            <a:ext cx="1131316" cy="1442212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D0339FBA-3CF0-6844-A551-0C7C1E4BAED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06726" y="2785191"/>
            <a:ext cx="1131316" cy="1442212"/>
          </a:xfrm>
          <a:prstGeom prst="rect">
            <a:avLst/>
          </a:prstGeom>
        </p:spPr>
      </p:pic>
      <p:sp>
        <p:nvSpPr>
          <p:cNvPr id="73" name="Abgerundetes Rechteck 72">
            <a:extLst>
              <a:ext uri="{FF2B5EF4-FFF2-40B4-BE49-F238E27FC236}">
                <a16:creationId xmlns:a16="http://schemas.microsoft.com/office/drawing/2014/main" id="{1AF48107-231D-9946-BC62-EEFE52CB6B00}"/>
              </a:ext>
            </a:extLst>
          </p:cNvPr>
          <p:cNvSpPr/>
          <p:nvPr/>
        </p:nvSpPr>
        <p:spPr>
          <a:xfrm>
            <a:off x="3573498" y="4544163"/>
            <a:ext cx="3170387" cy="2477915"/>
          </a:xfrm>
          <a:prstGeom prst="roundRect">
            <a:avLst/>
          </a:prstGeom>
          <a:noFill/>
          <a:ln w="38100">
            <a:solidFill>
              <a:srgbClr val="F3D23A"/>
            </a:solidFill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ts val="1200"/>
              </a:lnSpc>
              <a:spcAft>
                <a:spcPts val="600"/>
              </a:spcAft>
              <a:tabLst>
                <a:tab pos="2070735" algn="l"/>
              </a:tabLst>
            </a:pPr>
            <a:endParaRPr lang="de-DE" dirty="0">
              <a:solidFill>
                <a:srgbClr val="00000A"/>
              </a:solidFill>
              <a:ea typeface="Calibri" charset="0"/>
              <a:cs typeface="Calibri" charset="0"/>
            </a:endParaRPr>
          </a:p>
        </p:txBody>
      </p:sp>
      <p:sp>
        <p:nvSpPr>
          <p:cNvPr id="74" name="Abgerundetes Rechteck 73">
            <a:extLst>
              <a:ext uri="{FF2B5EF4-FFF2-40B4-BE49-F238E27FC236}">
                <a16:creationId xmlns:a16="http://schemas.microsoft.com/office/drawing/2014/main" id="{2D2735EA-AA3E-5648-9771-79B1F5A18BA0}"/>
              </a:ext>
            </a:extLst>
          </p:cNvPr>
          <p:cNvSpPr/>
          <p:nvPr/>
        </p:nvSpPr>
        <p:spPr>
          <a:xfrm>
            <a:off x="3573498" y="7264987"/>
            <a:ext cx="3170387" cy="2477915"/>
          </a:xfrm>
          <a:prstGeom prst="roundRect">
            <a:avLst/>
          </a:prstGeom>
          <a:solidFill>
            <a:srgbClr val="F3D23A"/>
          </a:solidFill>
          <a:ln w="38100">
            <a:solidFill>
              <a:srgbClr val="F3D23A"/>
            </a:solidFill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ts val="1200"/>
              </a:lnSpc>
              <a:spcAft>
                <a:spcPts val="600"/>
              </a:spcAft>
              <a:tabLst>
                <a:tab pos="2070735" algn="l"/>
              </a:tabLst>
            </a:pPr>
            <a:endParaRPr lang="de-DE" dirty="0">
              <a:solidFill>
                <a:srgbClr val="00000A"/>
              </a:solidFill>
              <a:ea typeface="Calibri" charset="0"/>
              <a:cs typeface="Calibri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0EBF52F-CA2A-CB47-8471-F6565F38109E}"/>
              </a:ext>
            </a:extLst>
          </p:cNvPr>
          <p:cNvSpPr/>
          <p:nvPr/>
        </p:nvSpPr>
        <p:spPr>
          <a:xfrm>
            <a:off x="3665274" y="7373805"/>
            <a:ext cx="3094297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215682"/>
                </a:solidFill>
                <a:latin typeface="Grundschrift" pitchFamily="2" charset="0"/>
                <a:cs typeface="Calibri" panose="020F0502020204030204" pitchFamily="34" charset="0"/>
              </a:rPr>
              <a:t>Tipp zum Spiegeln: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latin typeface="Grundschrift" pitchFamily="2" charset="0"/>
                <a:cs typeface="Calibri" panose="020F0502020204030204" pitchFamily="34" charset="0"/>
              </a:rPr>
              <a:t>Über die Funktion </a:t>
            </a:r>
            <a:r>
              <a:rPr lang="de-DE" sz="1400" b="1" dirty="0">
                <a:latin typeface="Grundschrift" pitchFamily="2" charset="0"/>
                <a:cs typeface="Calibri" panose="020F0502020204030204" pitchFamily="34" charset="0"/>
              </a:rPr>
              <a:t>„Horizontal kippen“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latin typeface="Grundschrift" pitchFamily="2" charset="0"/>
                <a:cs typeface="Calibri" panose="020F0502020204030204" pitchFamily="34" charset="0"/>
              </a:rPr>
              <a:t>kannst du Objekte auf deine Bedürfnisse anpassen. Diese findet sich hier </a:t>
            </a:r>
            <a:r>
              <a:rPr lang="de-DE" sz="1400" b="1" dirty="0">
                <a:latin typeface="Grundschrift" pitchFamily="2" charset="0"/>
                <a:cs typeface="Calibri" panose="020F0502020204030204" pitchFamily="34" charset="0"/>
              </a:rPr>
              <a:t>Anordnen/Bildformat &gt; Drehen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latin typeface="Grundschrift" pitchFamily="2" charset="0"/>
                <a:cs typeface="Calibri" panose="020F0502020204030204" pitchFamily="34" charset="0"/>
              </a:rPr>
              <a:t>(Objekt muss vorher angeklickt werden.)</a:t>
            </a:r>
          </a:p>
        </p:txBody>
      </p:sp>
      <p:pic>
        <p:nvPicPr>
          <p:cNvPr id="76" name="Grafik 75" descr="Glühlampe Silhouette">
            <a:extLst>
              <a:ext uri="{FF2B5EF4-FFF2-40B4-BE49-F238E27FC236}">
                <a16:creationId xmlns:a16="http://schemas.microsoft.com/office/drawing/2014/main" id="{1AD12F0E-E377-BF45-BFF0-626722E6387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055181" y="7055950"/>
            <a:ext cx="822518" cy="822518"/>
          </a:xfrm>
          <a:prstGeom prst="rect">
            <a:avLst/>
          </a:prstGeom>
        </p:spPr>
      </p:pic>
      <p:sp>
        <p:nvSpPr>
          <p:cNvPr id="77" name="Rechteck 76">
            <a:extLst>
              <a:ext uri="{FF2B5EF4-FFF2-40B4-BE49-F238E27FC236}">
                <a16:creationId xmlns:a16="http://schemas.microsoft.com/office/drawing/2014/main" id="{EF5D645D-7545-1046-AE2A-68089E5F500C}"/>
              </a:ext>
            </a:extLst>
          </p:cNvPr>
          <p:cNvSpPr/>
          <p:nvPr/>
        </p:nvSpPr>
        <p:spPr>
          <a:xfrm>
            <a:off x="3730100" y="4534757"/>
            <a:ext cx="676788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  <a:t>Buch</a:t>
            </a:r>
          </a:p>
        </p:txBody>
      </p:sp>
    </p:spTree>
    <p:extLst>
      <p:ext uri="{BB962C8B-B14F-4D97-AF65-F5344CB8AC3E}">
        <p14:creationId xmlns:p14="http://schemas.microsoft.com/office/powerpoint/2010/main" val="1145031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3499A-B4F7-0741-9ADF-F8685982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„NAME DEINER STATION“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F82316-6EEC-894A-9592-3CB4207E84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Trage hier das benötigte Material ein</a:t>
            </a:r>
          </a:p>
        </p:txBody>
      </p:sp>
    </p:spTree>
    <p:extLst>
      <p:ext uri="{BB962C8B-B14F-4D97-AF65-F5344CB8AC3E}">
        <p14:creationId xmlns:p14="http://schemas.microsoft.com/office/powerpoint/2010/main" val="1104569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72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A59B66AD-EBBF-054C-908A-88102303857E}"/>
              </a:ext>
            </a:extLst>
          </p:cNvPr>
          <p:cNvSpPr/>
          <p:nvPr/>
        </p:nvSpPr>
        <p:spPr>
          <a:xfrm>
            <a:off x="111967" y="2339293"/>
            <a:ext cx="6634066" cy="2477915"/>
          </a:xfrm>
          <a:prstGeom prst="roundRect">
            <a:avLst/>
          </a:prstGeom>
          <a:noFill/>
          <a:ln w="38100">
            <a:solidFill>
              <a:srgbClr val="F3D23A"/>
            </a:solidFill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ts val="1200"/>
              </a:lnSpc>
              <a:spcAft>
                <a:spcPts val="600"/>
              </a:spcAft>
              <a:tabLst>
                <a:tab pos="2070735" algn="l"/>
              </a:tabLst>
            </a:pPr>
            <a:endParaRPr lang="de-DE" dirty="0">
              <a:solidFill>
                <a:srgbClr val="00000A"/>
              </a:solidFill>
              <a:ea typeface="Calibri" charset="0"/>
              <a:cs typeface="Calibri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18AB7EC-5ED7-A249-8339-4F91F384D5E4}"/>
              </a:ext>
            </a:extLst>
          </p:cNvPr>
          <p:cNvSpPr txBox="1"/>
          <p:nvPr/>
        </p:nvSpPr>
        <p:spPr>
          <a:xfrm>
            <a:off x="293565" y="1402055"/>
            <a:ext cx="6312508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Wir spielen gemeinsam ein neues Spiel. Der Name </a:t>
            </a:r>
            <a:r>
              <a:rPr lang="de-DE" sz="1600" b="1" dirty="0">
                <a:latin typeface="Grundschrift" pitchFamily="2" charset="0"/>
                <a:cs typeface="Calibri" panose="020F0502020204030204" pitchFamily="34" charset="0"/>
              </a:rPr>
              <a:t>„</a:t>
            </a:r>
            <a:r>
              <a:rPr lang="de-DE" sz="1600" b="1" dirty="0" err="1">
                <a:latin typeface="Grundschrift" pitchFamily="2" charset="0"/>
                <a:cs typeface="Calibri" panose="020F0502020204030204" pitchFamily="34" charset="0"/>
              </a:rPr>
              <a:t>BiGo</a:t>
            </a:r>
            <a:r>
              <a:rPr lang="de-DE" sz="1600" b="1" dirty="0">
                <a:latin typeface="Grundschrift" pitchFamily="2" charset="0"/>
                <a:cs typeface="Calibri" panose="020F0502020204030204" pitchFamily="34" charset="0"/>
              </a:rPr>
              <a:t>“ </a:t>
            </a: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setzt sich zusammen aus </a:t>
            </a:r>
            <a:r>
              <a:rPr lang="de-DE" sz="1600" b="1" dirty="0">
                <a:latin typeface="Grundschrift" pitchFamily="2" charset="0"/>
                <a:cs typeface="Calibri" panose="020F0502020204030204" pitchFamily="34" charset="0"/>
              </a:rPr>
              <a:t>Billard (Bi)</a:t>
            </a: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 und </a:t>
            </a:r>
            <a:r>
              <a:rPr lang="de-DE" sz="1600" b="1" dirty="0">
                <a:latin typeface="Grundschrift" pitchFamily="2" charset="0"/>
                <a:cs typeface="Calibri" panose="020F0502020204030204" pitchFamily="34" charset="0"/>
              </a:rPr>
              <a:t>Golf (Go)</a:t>
            </a: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C59E1C-0C6F-754E-A173-878B03662FF8}"/>
              </a:ext>
            </a:extLst>
          </p:cNvPr>
          <p:cNvSpPr txBox="1"/>
          <p:nvPr/>
        </p:nvSpPr>
        <p:spPr>
          <a:xfrm>
            <a:off x="293565" y="5088793"/>
            <a:ext cx="6041247" cy="2578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EE6A6C"/>
                </a:solidFill>
                <a:latin typeface="Grundschrift" pitchFamily="2" charset="0"/>
              </a:rPr>
              <a:t>Die Spielregeln:</a:t>
            </a:r>
            <a:endParaRPr lang="de-DE" dirty="0">
              <a:latin typeface="Grundschrift" pitchFamily="2" charset="0"/>
            </a:endParaRPr>
          </a:p>
          <a:p>
            <a:pPr marL="342900" indent="-342900">
              <a:lnSpc>
                <a:spcPct val="150000"/>
              </a:lnSpc>
              <a:buSzPct val="80000"/>
              <a:buAutoNum type="arabicPeriod"/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Der Ball darf nur mit dem Stift gespielt werden.</a:t>
            </a:r>
          </a:p>
          <a:p>
            <a:pPr marL="342900" indent="-342900">
              <a:lnSpc>
                <a:spcPct val="150000"/>
              </a:lnSpc>
              <a:buSzPct val="80000"/>
              <a:buFontTx/>
              <a:buAutoNum type="arabicPeriod"/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Der Ball muss nach jedem Stoß ausrollen. </a:t>
            </a:r>
          </a:p>
          <a:p>
            <a:pPr marL="342900" indent="-342900">
              <a:lnSpc>
                <a:spcPct val="150000"/>
              </a:lnSpc>
              <a:buSzPct val="80000"/>
              <a:buFontTx/>
              <a:buAutoNum type="arabicPeriod"/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Jede Berührung zählt als Versuch. </a:t>
            </a:r>
          </a:p>
          <a:p>
            <a:pPr marL="342900" indent="-342900">
              <a:lnSpc>
                <a:spcPct val="150000"/>
              </a:lnSpc>
              <a:buSzPct val="80000"/>
              <a:buFontTx/>
              <a:buAutoNum type="arabicPeriod"/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Verlässt der Ball das Spielfeld, muss er zurück auf das </a:t>
            </a:r>
            <a:r>
              <a:rPr lang="de-DE" sz="1600" b="1" dirty="0">
                <a:solidFill>
                  <a:srgbClr val="4E9CD6"/>
                </a:solidFill>
                <a:latin typeface="Grundschrift" pitchFamily="2" charset="0"/>
                <a:cs typeface="Calibri" panose="020F0502020204030204" pitchFamily="34" charset="0"/>
              </a:rPr>
              <a:t>Startfeld</a:t>
            </a: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 gelegt werden. Die Anzahl der Versuche wird weitergezählt.</a:t>
            </a:r>
          </a:p>
          <a:p>
            <a:pPr marL="342900" indent="-342900">
              <a:lnSpc>
                <a:spcPct val="150000"/>
              </a:lnSpc>
              <a:buSzPct val="80000"/>
              <a:buFontTx/>
              <a:buAutoNum type="arabicPeriod"/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Fair Play (Ehrlichkeit = richtig mitzählen!)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B8E443-AA4F-A447-920F-C0762CAE7C12}"/>
              </a:ext>
            </a:extLst>
          </p:cNvPr>
          <p:cNvSpPr txBox="1"/>
          <p:nvPr/>
        </p:nvSpPr>
        <p:spPr>
          <a:xfrm>
            <a:off x="293565" y="7796069"/>
            <a:ext cx="4785930" cy="162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EE6A6C"/>
                </a:solidFill>
                <a:latin typeface="Grundschrift" pitchFamily="2" charset="0"/>
              </a:rPr>
              <a:t>Ziel des Spiels:</a:t>
            </a:r>
            <a:endParaRPr lang="de-DE" dirty="0">
              <a:latin typeface="Grundschrift" pitchFamily="2" charset="0"/>
            </a:endParaRPr>
          </a:p>
          <a:p>
            <a:pPr>
              <a:lnSpc>
                <a:spcPct val="150000"/>
              </a:lnSpc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Den Tischtennisball mit </a:t>
            </a:r>
            <a:r>
              <a:rPr lang="de-DE" sz="1600" b="1" dirty="0">
                <a:latin typeface="Grundschrift" pitchFamily="2" charset="0"/>
                <a:cs typeface="Calibri" panose="020F0502020204030204" pitchFamily="34" charset="0"/>
              </a:rPr>
              <a:t>möglichst wenig Billard-Stößen </a:t>
            </a: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in das Ziel befördern. Zähle die Anzahl und notiere dein bestes Ergebnis auf dem Arbeitsblatt. </a:t>
            </a:r>
            <a:endParaRPr lang="de-DE" sz="1600" dirty="0">
              <a:effectLst/>
              <a:latin typeface="Grundschrift" pitchFamily="2" charset="0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B6410EB-BEDF-874B-B5F2-71C6D2C38F7D}"/>
              </a:ext>
            </a:extLst>
          </p:cNvPr>
          <p:cNvSpPr txBox="1"/>
          <p:nvPr/>
        </p:nvSpPr>
        <p:spPr>
          <a:xfrm>
            <a:off x="551808" y="4218492"/>
            <a:ext cx="1031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Grundschrift" pitchFamily="2" charset="0"/>
                <a:cs typeface="Calibri" panose="020F0502020204030204" pitchFamily="34" charset="0"/>
              </a:rPr>
              <a:t>Pappbecher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BE19571-C11A-CA4A-9B37-976AB4D90B86}"/>
              </a:ext>
            </a:extLst>
          </p:cNvPr>
          <p:cNvSpPr txBox="1"/>
          <p:nvPr/>
        </p:nvSpPr>
        <p:spPr>
          <a:xfrm>
            <a:off x="1946565" y="4224695"/>
            <a:ext cx="1251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Grundschrift" pitchFamily="2" charset="0"/>
                <a:cs typeface="Calibri" panose="020F0502020204030204" pitchFamily="34" charset="0"/>
              </a:rPr>
              <a:t>Tischtennisball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D70F99D-6AD6-D241-9B2A-95E3224088CD}"/>
              </a:ext>
            </a:extLst>
          </p:cNvPr>
          <p:cNvSpPr txBox="1"/>
          <p:nvPr/>
        </p:nvSpPr>
        <p:spPr>
          <a:xfrm>
            <a:off x="3575647" y="4218492"/>
            <a:ext cx="883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4E9CD6"/>
                </a:solidFill>
                <a:latin typeface="Grundschrift" pitchFamily="2" charset="0"/>
                <a:cs typeface="Calibri" panose="020F0502020204030204" pitchFamily="34" charset="0"/>
              </a:rPr>
              <a:t>Startfeld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58E08E7-A16F-AF4E-AC04-FA3C66FDAC29}"/>
              </a:ext>
            </a:extLst>
          </p:cNvPr>
          <p:cNvSpPr txBox="1"/>
          <p:nvPr/>
        </p:nvSpPr>
        <p:spPr>
          <a:xfrm>
            <a:off x="5006514" y="4193192"/>
            <a:ext cx="136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Grundschrift" pitchFamily="2" charset="0"/>
                <a:cs typeface="Calibri" panose="020F0502020204030204" pitchFamily="34" charset="0"/>
              </a:rPr>
              <a:t>Schreibmaterial</a:t>
            </a:r>
            <a:br>
              <a:rPr lang="de-DE" sz="1400" dirty="0">
                <a:latin typeface="Grundschrift" pitchFamily="2" charset="0"/>
                <a:cs typeface="Calibri" panose="020F0502020204030204" pitchFamily="34" charset="0"/>
              </a:rPr>
            </a:br>
            <a:r>
              <a:rPr lang="de-DE" sz="1400" dirty="0">
                <a:latin typeface="Grundschrift" pitchFamily="2" charset="0"/>
                <a:cs typeface="Calibri" panose="020F0502020204030204" pitchFamily="34" charset="0"/>
              </a:rPr>
              <a:t>aus Mäppchen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ABE7D2-E17C-D24F-A3FE-EA4CBFF55D41}"/>
              </a:ext>
            </a:extLst>
          </p:cNvPr>
          <p:cNvSpPr/>
          <p:nvPr/>
        </p:nvSpPr>
        <p:spPr>
          <a:xfrm>
            <a:off x="293565" y="2328062"/>
            <a:ext cx="1933543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  <a:t>Das brauchst du: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BFD02AB-E2EA-1244-A5EE-A02CA9C44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785" y="3318484"/>
            <a:ext cx="1064939" cy="53247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5039DC-3ED3-DE40-BACA-C2FED79D0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013" y="2842234"/>
            <a:ext cx="1478280" cy="9525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7EF577D-15DC-8340-B71F-969A1015E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58" y="2955140"/>
            <a:ext cx="983488" cy="121107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FA4EDA6-2217-7D46-A69C-747460835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761" y="3279276"/>
            <a:ext cx="599440" cy="59944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A69C0540-3CDF-C644-AB7A-8704A591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BIGO-MEISTERSCHAFT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35072C3-7ACD-D84C-AEFE-D69982E35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896489" y="8037095"/>
            <a:ext cx="1972461" cy="17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9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A6446-F66D-A34E-93FC-CC75F335D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65" y="671418"/>
            <a:ext cx="6686355" cy="954941"/>
          </a:xfrm>
        </p:spPr>
        <p:txBody>
          <a:bodyPr/>
          <a:lstStyle/>
          <a:p>
            <a:r>
              <a:rPr lang="de-DE" dirty="0"/>
              <a:t>DIE BIGO-MEISTERSCHAFT </a:t>
            </a:r>
            <a:endParaRPr lang="de-DE" dirty="0">
              <a:effectLst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18AB7EC-5ED7-A249-8339-4F91F384D5E4}"/>
              </a:ext>
            </a:extLst>
          </p:cNvPr>
          <p:cNvSpPr txBox="1"/>
          <p:nvPr/>
        </p:nvSpPr>
        <p:spPr>
          <a:xfrm>
            <a:off x="293565" y="1402055"/>
            <a:ext cx="6312508" cy="3889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EE6A6C"/>
                </a:solidFill>
                <a:latin typeface="Grundschrift" pitchFamily="2" charset="0"/>
                <a:cs typeface="Calibri" panose="020F0502020204030204" pitchFamily="34" charset="0"/>
              </a:rPr>
              <a:t>Arbeitsauftrag: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Trainiere </a:t>
            </a:r>
            <a:r>
              <a:rPr lang="de-DE" sz="1600" b="1" dirty="0">
                <a:latin typeface="Grundschrift" pitchFamily="2" charset="0"/>
                <a:cs typeface="Calibri" panose="020F0502020204030204" pitchFamily="34" charset="0"/>
              </a:rPr>
              <a:t>1 Woche </a:t>
            </a: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„</a:t>
            </a:r>
            <a:r>
              <a:rPr lang="de-DE" sz="1600" dirty="0" err="1">
                <a:latin typeface="Grundschrift" pitchFamily="2" charset="0"/>
                <a:cs typeface="Calibri" panose="020F0502020204030204" pitchFamily="34" charset="0"/>
              </a:rPr>
              <a:t>BiGo</a:t>
            </a: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“ und teile deiner/m </a:t>
            </a:r>
            <a:r>
              <a:rPr lang="de-DE" sz="1600" dirty="0" err="1">
                <a:latin typeface="Grundschrift" pitchFamily="2" charset="0"/>
                <a:cs typeface="Calibri" panose="020F0502020204030204" pitchFamily="34" charset="0"/>
              </a:rPr>
              <a:t>Klassenlehrer:in</a:t>
            </a: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 dein bestes Ergebnis auf allen 7 Feldern mit.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Hast du Martin (den Erfinder von </a:t>
            </a:r>
            <a:r>
              <a:rPr lang="de-DE" sz="1600" dirty="0" err="1">
                <a:latin typeface="Grundschrift" pitchFamily="2" charset="0"/>
                <a:cs typeface="Calibri" panose="020F0502020204030204" pitchFamily="34" charset="0"/>
              </a:rPr>
              <a:t>BiGo</a:t>
            </a: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) besiegt? Sein Rekord liegt bei </a:t>
            </a:r>
            <a:br>
              <a:rPr lang="de-DE" sz="1600" dirty="0">
                <a:latin typeface="Grundschrift" pitchFamily="2" charset="0"/>
                <a:cs typeface="Calibri" panose="020F0502020204030204" pitchFamily="34" charset="0"/>
              </a:rPr>
            </a:br>
            <a:r>
              <a:rPr lang="de-DE" sz="1600" b="1" dirty="0">
                <a:latin typeface="Grundschrift" pitchFamily="2" charset="0"/>
                <a:cs typeface="Calibri" panose="020F0502020204030204" pitchFamily="34" charset="0"/>
              </a:rPr>
              <a:t>31 Versuchen </a:t>
            </a: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für Loch 1-7.</a:t>
            </a:r>
          </a:p>
          <a:p>
            <a:pPr>
              <a:lnSpc>
                <a:spcPct val="150000"/>
              </a:lnSpc>
            </a:pPr>
            <a:endParaRPr lang="de-DE" sz="1600" dirty="0">
              <a:latin typeface="Grundschrift" pitchFamily="2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Entwickle eigene Ideen und schicke deinen Freunden ein Foto.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Ihr könnt im Wettbewerb gegeneinander „</a:t>
            </a:r>
            <a:r>
              <a:rPr lang="de-DE" sz="1600" dirty="0" err="1">
                <a:latin typeface="Grundschrift" pitchFamily="2" charset="0"/>
                <a:cs typeface="Calibri" panose="020F0502020204030204" pitchFamily="34" charset="0"/>
              </a:rPr>
              <a:t>BiGo</a:t>
            </a: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“ spielen.</a:t>
            </a:r>
          </a:p>
          <a:p>
            <a:pPr>
              <a:lnSpc>
                <a:spcPct val="150000"/>
              </a:lnSpc>
            </a:pPr>
            <a:endParaRPr lang="de-DE" sz="1600" dirty="0">
              <a:latin typeface="Grundschrift" pitchFamily="2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b="1" dirty="0">
                <a:latin typeface="Grundschrift" pitchFamily="2" charset="0"/>
              </a:rPr>
              <a:t>Viel Erfolg!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3CCF580-8857-4543-91DD-898937385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71" y="7356444"/>
            <a:ext cx="2295002" cy="229500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0758D02-6564-B74E-AF7A-5BF0A7F9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65" y="7327346"/>
            <a:ext cx="1714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2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D5C9B-2551-0F45-8B3F-7D598D717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65" y="671418"/>
            <a:ext cx="6275185" cy="954941"/>
          </a:xfrm>
        </p:spPr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SPIELVORBEREITUNG &amp; TIPPS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CBFFC96-AE31-5544-9676-D468BC7D11A6}"/>
              </a:ext>
            </a:extLst>
          </p:cNvPr>
          <p:cNvSpPr txBox="1"/>
          <p:nvPr/>
        </p:nvSpPr>
        <p:spPr>
          <a:xfrm>
            <a:off x="293565" y="6088888"/>
            <a:ext cx="631250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EE6A6C"/>
                </a:solidFill>
                <a:latin typeface="Grundschrift" pitchFamily="2" charset="0"/>
              </a:rPr>
              <a:t>Tipps zur Stoßtechnik:</a:t>
            </a:r>
            <a:endParaRPr lang="de-DE" dirty="0">
              <a:latin typeface="Grundschrift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A28282-011A-CA46-8F71-60338C1B1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565" y="6744470"/>
            <a:ext cx="2067755" cy="2597441"/>
          </a:xfrm>
          <a:prstGeom prst="round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6E8B76-A75E-EE4D-AC6F-0750A6062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8062" y="6744323"/>
            <a:ext cx="1661876" cy="2597735"/>
          </a:xfrm>
          <a:prstGeom prst="round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2C312F9-DE5A-CA49-A229-FC26D5F54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6680" y="6744471"/>
            <a:ext cx="2181892" cy="2597440"/>
          </a:xfrm>
          <a:prstGeom prst="round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1AFEE0-EDC0-1C42-88B7-8855ACF8AB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250" y="1402055"/>
            <a:ext cx="2074689" cy="2271632"/>
          </a:xfrm>
          <a:prstGeom prst="round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7C127A2-3E0F-184B-983B-546A256AE451}"/>
              </a:ext>
            </a:extLst>
          </p:cNvPr>
          <p:cNvGrpSpPr/>
          <p:nvPr/>
        </p:nvGrpSpPr>
        <p:grpSpPr>
          <a:xfrm>
            <a:off x="2598063" y="1689231"/>
            <a:ext cx="4008010" cy="1697279"/>
            <a:chOff x="2598063" y="1801383"/>
            <a:chExt cx="4008010" cy="1697279"/>
          </a:xfrm>
        </p:grpSpPr>
        <p:sp>
          <p:nvSpPr>
            <p:cNvPr id="15" name="Abgerundetes Rechteck 14">
              <a:extLst>
                <a:ext uri="{FF2B5EF4-FFF2-40B4-BE49-F238E27FC236}">
                  <a16:creationId xmlns:a16="http://schemas.microsoft.com/office/drawing/2014/main" id="{98FCB803-5F2C-DA4D-82FF-0EB865C6F71C}"/>
                </a:ext>
              </a:extLst>
            </p:cNvPr>
            <p:cNvSpPr/>
            <p:nvPr/>
          </p:nvSpPr>
          <p:spPr>
            <a:xfrm>
              <a:off x="2598063" y="1801383"/>
              <a:ext cx="4008010" cy="1697279"/>
            </a:xfrm>
            <a:prstGeom prst="roundRect">
              <a:avLst/>
            </a:prstGeom>
            <a:solidFill>
              <a:srgbClr val="F3D23A"/>
            </a:solidFill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ts val="1200"/>
                </a:lnSpc>
                <a:spcAft>
                  <a:spcPts val="600"/>
                </a:spcAft>
                <a:tabLst>
                  <a:tab pos="2070735" algn="l"/>
                </a:tabLst>
              </a:pPr>
              <a:endParaRPr lang="de-DE" dirty="0">
                <a:solidFill>
                  <a:srgbClr val="00000A"/>
                </a:solidFill>
                <a:ea typeface="Calibri" charset="0"/>
                <a:cs typeface="Calibri" charset="0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9E4BDBD9-B12E-CD49-9FB7-8E3EDDC4C791}"/>
                </a:ext>
              </a:extLst>
            </p:cNvPr>
            <p:cNvSpPr txBox="1"/>
            <p:nvPr/>
          </p:nvSpPr>
          <p:spPr>
            <a:xfrm>
              <a:off x="2775167" y="1930371"/>
              <a:ext cx="2205050" cy="1254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de-DE" sz="2000" b="1" dirty="0">
                  <a:solidFill>
                    <a:srgbClr val="215682"/>
                  </a:solidFill>
                  <a:latin typeface="Grundschrift" pitchFamily="2" charset="0"/>
                  <a:cs typeface="Calibri" panose="020F0502020204030204" pitchFamily="34" charset="0"/>
                </a:rPr>
                <a:t>WICHTIG:</a:t>
              </a:r>
            </a:p>
            <a:p>
              <a:pPr algn="just">
                <a:lnSpc>
                  <a:spcPct val="150000"/>
                </a:lnSpc>
              </a:pPr>
              <a:r>
                <a:rPr lang="de-DE" sz="1600" b="1" dirty="0">
                  <a:latin typeface="Grundschrift" pitchFamily="2" charset="0"/>
                  <a:cs typeface="Calibri" panose="020F0502020204030204" pitchFamily="34" charset="0"/>
                </a:rPr>
                <a:t>Der Ball muss gut durch die Öffnung passen!</a:t>
              </a:r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51D28793-413E-234B-BA8D-0D2330F4439F}"/>
              </a:ext>
            </a:extLst>
          </p:cNvPr>
          <p:cNvSpPr txBox="1"/>
          <p:nvPr/>
        </p:nvSpPr>
        <p:spPr>
          <a:xfrm>
            <a:off x="289250" y="3867017"/>
            <a:ext cx="631682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000" b="1" dirty="0">
                <a:solidFill>
                  <a:srgbClr val="EE6A6C"/>
                </a:solidFill>
                <a:latin typeface="Grundschrift" pitchFamily="2" charset="0"/>
                <a:cs typeface="Calibri" panose="020F0502020204030204" pitchFamily="34" charset="0"/>
              </a:rPr>
              <a:t>Das Ziel aus dem Pappbecher bauen:</a:t>
            </a:r>
          </a:p>
          <a:p>
            <a:pPr algn="just">
              <a:lnSpc>
                <a:spcPct val="150000"/>
              </a:lnSpc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Stelle den Pappbecher auf einen Tisch. Lege nun den Tischtennisball direkt davor. Zeichne mit einem Stift einen großzügigen Halbkreis um den Ball. </a:t>
            </a:r>
          </a:p>
          <a:p>
            <a:pPr lvl="1" algn="just">
              <a:lnSpc>
                <a:spcPct val="150000"/>
              </a:lnSpc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Schneide anschließend entlang der Markierung. </a:t>
            </a:r>
          </a:p>
          <a:p>
            <a:pPr lvl="1" algn="just">
              <a:lnSpc>
                <a:spcPct val="150000"/>
              </a:lnSpc>
            </a:pPr>
            <a:r>
              <a:rPr lang="de-DE" sz="1600" dirty="0">
                <a:latin typeface="Grundschrift" pitchFamily="2" charset="0"/>
                <a:cs typeface="Calibri" panose="020F0502020204030204" pitchFamily="34" charset="0"/>
              </a:rPr>
              <a:t>Jetzt kannst du dein Ziel anmalen.</a:t>
            </a:r>
          </a:p>
        </p:txBody>
      </p:sp>
      <p:pic>
        <p:nvPicPr>
          <p:cNvPr id="23" name="Grafik 22" descr="Schere mit einfarbiger Füllung">
            <a:extLst>
              <a:ext uri="{FF2B5EF4-FFF2-40B4-BE49-F238E27FC236}">
                <a16:creationId xmlns:a16="http://schemas.microsoft.com/office/drawing/2014/main" id="{856ABD25-A179-9C4D-994A-79B8C61FDA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3500000">
            <a:off x="371321" y="5113975"/>
            <a:ext cx="395200" cy="395200"/>
          </a:xfrm>
          <a:prstGeom prst="rect">
            <a:avLst/>
          </a:prstGeom>
        </p:spPr>
      </p:pic>
      <p:pic>
        <p:nvPicPr>
          <p:cNvPr id="26" name="Grafik 25" descr="Bleistift mit einfarbiger Füllung">
            <a:extLst>
              <a:ext uri="{FF2B5EF4-FFF2-40B4-BE49-F238E27FC236}">
                <a16:creationId xmlns:a16="http://schemas.microsoft.com/office/drawing/2014/main" id="{D91BA14C-AB2A-9348-BC71-EB866CEBCA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3500000">
            <a:off x="433560" y="5533708"/>
            <a:ext cx="299766" cy="2997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D99EAA-9847-5241-B32C-C1D41F40A0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4341" y="1823376"/>
            <a:ext cx="1147314" cy="1434143"/>
          </a:xfrm>
          <a:prstGeom prst="rect">
            <a:avLst/>
          </a:prstGeom>
        </p:spPr>
      </p:pic>
      <p:pic>
        <p:nvPicPr>
          <p:cNvPr id="25" name="Grafik 24" descr="Bleistift mit einfarbiger Füllung">
            <a:extLst>
              <a:ext uri="{FF2B5EF4-FFF2-40B4-BE49-F238E27FC236}">
                <a16:creationId xmlns:a16="http://schemas.microsoft.com/office/drawing/2014/main" id="{551292F6-3CD1-2D4B-B242-9494F6A968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84386" y="27359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79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rafik 112" descr="Trophäe mit einfarbiger Füllung">
            <a:extLst>
              <a:ext uri="{FF2B5EF4-FFF2-40B4-BE49-F238E27FC236}">
                <a16:creationId xmlns:a16="http://schemas.microsoft.com/office/drawing/2014/main" id="{17FA950C-B66C-BE4F-938D-9724832E2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2917" y="7128345"/>
            <a:ext cx="2961908" cy="29619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B57897-61CD-E742-8C52-88B82345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DIE BIGO-MEISTERSCHAFT</a:t>
            </a:r>
          </a:p>
        </p:txBody>
      </p:sp>
      <p:graphicFrame>
        <p:nvGraphicFramePr>
          <p:cNvPr id="5" name="Tabelle 3">
            <a:extLst>
              <a:ext uri="{FF2B5EF4-FFF2-40B4-BE49-F238E27FC236}">
                <a16:creationId xmlns:a16="http://schemas.microsoft.com/office/drawing/2014/main" id="{E8FF6A22-13AC-E94F-953D-BE3E138B2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203562"/>
              </p:ext>
            </p:extLst>
          </p:nvPr>
        </p:nvGraphicFramePr>
        <p:xfrm>
          <a:off x="371754" y="1538763"/>
          <a:ext cx="6192678" cy="79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311013">
                  <a:extLst>
                    <a:ext uri="{9D8B030D-6E8A-4147-A177-3AD203B41FA5}">
                      <a16:colId xmlns:a16="http://schemas.microsoft.com/office/drawing/2014/main" val="403685612"/>
                    </a:ext>
                  </a:extLst>
                </a:gridCol>
                <a:gridCol w="1728132">
                  <a:extLst>
                    <a:ext uri="{9D8B030D-6E8A-4147-A177-3AD203B41FA5}">
                      <a16:colId xmlns:a16="http://schemas.microsoft.com/office/drawing/2014/main" val="3436412981"/>
                    </a:ext>
                  </a:extLst>
                </a:gridCol>
                <a:gridCol w="1153533">
                  <a:extLst>
                    <a:ext uri="{9D8B030D-6E8A-4147-A177-3AD203B41FA5}">
                      <a16:colId xmlns:a16="http://schemas.microsoft.com/office/drawing/2014/main" val="180191548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rgbClr val="EE6A6C"/>
                          </a:solidFill>
                          <a:latin typeface="Grundschrift" pitchFamily="2" charset="0"/>
                        </a:rPr>
                        <a:t>AUFBAU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rgbClr val="EE6A6C"/>
                          </a:solidFill>
                          <a:latin typeface="Grundschrift" pitchFamily="2" charset="0"/>
                        </a:rPr>
                        <a:t>MATERIAL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rgbClr val="EE6A6C"/>
                          </a:solidFill>
                          <a:latin typeface="Grundschrift" pitchFamily="2" charset="0"/>
                        </a:rPr>
                        <a:t>ERGEBNIS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255483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Grundschrift" pitchFamily="2" charset="0"/>
                        </a:rPr>
                        <a:t>LOCH 1</a:t>
                      </a:r>
                    </a:p>
                  </a:txBody>
                  <a:tcPr marT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Grundschrift" pitchFamily="2" charset="0"/>
                        </a:rPr>
                        <a:t>12 Stifte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latin typeface="Grundschrift" pitchFamily="2" charset="0"/>
                        </a:rPr>
                        <a:t>_</a:t>
                      </a:r>
                      <a:r>
                        <a:rPr lang="de-DE" sz="2000" b="1" dirty="0">
                          <a:latin typeface="Grundschrift" pitchFamily="2" charset="0"/>
                        </a:rPr>
                        <a:t> / 4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751315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Grundschrift" pitchFamily="2" charset="0"/>
                        </a:rPr>
                        <a:t>LOCH 2</a:t>
                      </a:r>
                    </a:p>
                  </a:txBody>
                  <a:tcPr marT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Grundschrift" pitchFamily="2" charset="0"/>
                        </a:rPr>
                        <a:t>12 Stifte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latin typeface="Grundschrift" pitchFamily="2" charset="0"/>
                        </a:rPr>
                        <a:t>_</a:t>
                      </a:r>
                      <a:r>
                        <a:rPr lang="de-DE" sz="2000" b="1" dirty="0">
                          <a:latin typeface="Grundschrift" pitchFamily="2" charset="0"/>
                        </a:rPr>
                        <a:t> / 5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197964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Grundschrift" pitchFamily="2" charset="0"/>
                        </a:rPr>
                        <a:t>LOCH 3</a:t>
                      </a:r>
                    </a:p>
                  </a:txBody>
                  <a:tcPr marT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Grundschrift" pitchFamily="2" charset="0"/>
                        </a:rPr>
                        <a:t>13 Stifte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latin typeface="Grundschrift" pitchFamily="2" charset="0"/>
                        </a:rPr>
                        <a:t>_</a:t>
                      </a:r>
                      <a:r>
                        <a:rPr lang="de-DE" sz="2000" b="1" dirty="0">
                          <a:latin typeface="Grundschrift" pitchFamily="2" charset="0"/>
                        </a:rPr>
                        <a:t> / 3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445567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Grundschrift" pitchFamily="2" charset="0"/>
                        </a:rPr>
                        <a:t>LOCH 4</a:t>
                      </a:r>
                    </a:p>
                  </a:txBody>
                  <a:tcPr marT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Grundschrift" pitchFamily="2" charset="0"/>
                        </a:rPr>
                        <a:t>17 Stifte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latin typeface="Grundschrift" pitchFamily="2" charset="0"/>
                        </a:rPr>
                        <a:t>_</a:t>
                      </a:r>
                      <a:r>
                        <a:rPr lang="de-DE" sz="2000" b="1" dirty="0">
                          <a:latin typeface="Grundschrift" pitchFamily="2" charset="0"/>
                        </a:rPr>
                        <a:t> / 6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903470"/>
                  </a:ext>
                </a:extLst>
              </a:tr>
            </a:tbl>
          </a:graphicData>
        </a:graphic>
      </p:graphicFrame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C9632F4-6073-274B-B85E-733076648EB8}"/>
              </a:ext>
            </a:extLst>
          </p:cNvPr>
          <p:cNvGrpSpPr/>
          <p:nvPr/>
        </p:nvGrpSpPr>
        <p:grpSpPr>
          <a:xfrm>
            <a:off x="3722998" y="2675489"/>
            <a:ext cx="468255" cy="204019"/>
            <a:chOff x="3722998" y="2675489"/>
            <a:chExt cx="468255" cy="204019"/>
          </a:xfrm>
        </p:grpSpPr>
        <p:pic>
          <p:nvPicPr>
            <p:cNvPr id="8" name="Grafik 7" descr="Bleistift mit einfarbiger Füllung">
              <a:extLst>
                <a:ext uri="{FF2B5EF4-FFF2-40B4-BE49-F238E27FC236}">
                  <a16:creationId xmlns:a16="http://schemas.microsoft.com/office/drawing/2014/main" id="{6C114F8B-30CE-BC43-9B5E-BDF115F10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9" name="Grafik 8" descr="Bleistift mit einfarbiger Füllung">
              <a:extLst>
                <a:ext uri="{FF2B5EF4-FFF2-40B4-BE49-F238E27FC236}">
                  <a16:creationId xmlns:a16="http://schemas.microsoft.com/office/drawing/2014/main" id="{1BA9576D-2004-554B-8DCB-3854807F8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12" name="Grafik 11" descr="Bleistift mit einfarbiger Füllung">
              <a:extLst>
                <a:ext uri="{FF2B5EF4-FFF2-40B4-BE49-F238E27FC236}">
                  <a16:creationId xmlns:a16="http://schemas.microsoft.com/office/drawing/2014/main" id="{8D6D5AE7-36DE-7B42-8888-7AA60143C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14" name="Grafik 13" descr="Bleistift mit einfarbiger Füllung">
              <a:extLst>
                <a:ext uri="{FF2B5EF4-FFF2-40B4-BE49-F238E27FC236}">
                  <a16:creationId xmlns:a16="http://schemas.microsoft.com/office/drawing/2014/main" id="{C509BAFD-E75A-3448-8AB8-386B51F0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15" name="Grafik 14" descr="Bleistift mit einfarbiger Füllung">
              <a:extLst>
                <a:ext uri="{FF2B5EF4-FFF2-40B4-BE49-F238E27FC236}">
                  <a16:creationId xmlns:a16="http://schemas.microsoft.com/office/drawing/2014/main" id="{7844F01F-D57A-284F-9BF3-DC3A88968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5314B3D-887F-444B-8BBF-163781F95399}"/>
              </a:ext>
            </a:extLst>
          </p:cNvPr>
          <p:cNvGrpSpPr/>
          <p:nvPr/>
        </p:nvGrpSpPr>
        <p:grpSpPr>
          <a:xfrm>
            <a:off x="4118866" y="2675489"/>
            <a:ext cx="468255" cy="204019"/>
            <a:chOff x="3722998" y="2675489"/>
            <a:chExt cx="468255" cy="204019"/>
          </a:xfrm>
        </p:grpSpPr>
        <p:pic>
          <p:nvPicPr>
            <p:cNvPr id="18" name="Grafik 17" descr="Bleistift mit einfarbiger Füllung">
              <a:extLst>
                <a:ext uri="{FF2B5EF4-FFF2-40B4-BE49-F238E27FC236}">
                  <a16:creationId xmlns:a16="http://schemas.microsoft.com/office/drawing/2014/main" id="{90927627-5334-5245-9F32-29281C85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19" name="Grafik 18" descr="Bleistift mit einfarbiger Füllung">
              <a:extLst>
                <a:ext uri="{FF2B5EF4-FFF2-40B4-BE49-F238E27FC236}">
                  <a16:creationId xmlns:a16="http://schemas.microsoft.com/office/drawing/2014/main" id="{ED86E67A-10BE-8D42-AF9B-61D3658FB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20" name="Grafik 19" descr="Bleistift mit einfarbiger Füllung">
              <a:extLst>
                <a:ext uri="{FF2B5EF4-FFF2-40B4-BE49-F238E27FC236}">
                  <a16:creationId xmlns:a16="http://schemas.microsoft.com/office/drawing/2014/main" id="{351671FE-5CC2-8B4B-BAC0-EBB884DBB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21" name="Grafik 20" descr="Bleistift mit einfarbiger Füllung">
              <a:extLst>
                <a:ext uri="{FF2B5EF4-FFF2-40B4-BE49-F238E27FC236}">
                  <a16:creationId xmlns:a16="http://schemas.microsoft.com/office/drawing/2014/main" id="{0AD66F9A-BC30-6047-B34E-0807B460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22" name="Grafik 21" descr="Bleistift mit einfarbiger Füllung">
              <a:extLst>
                <a:ext uri="{FF2B5EF4-FFF2-40B4-BE49-F238E27FC236}">
                  <a16:creationId xmlns:a16="http://schemas.microsoft.com/office/drawing/2014/main" id="{04B94271-08CB-A54D-B1A4-94A061C5B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0B22AA53-99C8-A847-A984-349DF9D10A1E}"/>
              </a:ext>
            </a:extLst>
          </p:cNvPr>
          <p:cNvGrpSpPr/>
          <p:nvPr/>
        </p:nvGrpSpPr>
        <p:grpSpPr>
          <a:xfrm>
            <a:off x="4515805" y="2675489"/>
            <a:ext cx="270922" cy="204016"/>
            <a:chOff x="3722998" y="2675489"/>
            <a:chExt cx="270922" cy="204016"/>
          </a:xfrm>
        </p:grpSpPr>
        <p:pic>
          <p:nvPicPr>
            <p:cNvPr id="36" name="Grafik 35" descr="Bleistift mit einfarbiger Füllung">
              <a:extLst>
                <a:ext uri="{FF2B5EF4-FFF2-40B4-BE49-F238E27FC236}">
                  <a16:creationId xmlns:a16="http://schemas.microsoft.com/office/drawing/2014/main" id="{6429DE89-5E33-C841-B63F-57BC48406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37" name="Grafik 36" descr="Bleistift mit einfarbiger Füllung">
              <a:extLst>
                <a:ext uri="{FF2B5EF4-FFF2-40B4-BE49-F238E27FC236}">
                  <a16:creationId xmlns:a16="http://schemas.microsoft.com/office/drawing/2014/main" id="{DD46C321-A709-F94B-9AFA-0EE37B104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24E5CC7F-A57A-824D-A9DC-974C3189CA40}"/>
              </a:ext>
            </a:extLst>
          </p:cNvPr>
          <p:cNvGrpSpPr/>
          <p:nvPr/>
        </p:nvGrpSpPr>
        <p:grpSpPr>
          <a:xfrm>
            <a:off x="3722998" y="4476297"/>
            <a:ext cx="468255" cy="204019"/>
            <a:chOff x="3722998" y="2675489"/>
            <a:chExt cx="468255" cy="204019"/>
          </a:xfrm>
        </p:grpSpPr>
        <p:pic>
          <p:nvPicPr>
            <p:cNvPr id="42" name="Grafik 41" descr="Bleistift mit einfarbiger Füllung">
              <a:extLst>
                <a:ext uri="{FF2B5EF4-FFF2-40B4-BE49-F238E27FC236}">
                  <a16:creationId xmlns:a16="http://schemas.microsoft.com/office/drawing/2014/main" id="{EE943DDD-52B5-9A4D-B9D2-BC7B55A83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43" name="Grafik 42" descr="Bleistift mit einfarbiger Füllung">
              <a:extLst>
                <a:ext uri="{FF2B5EF4-FFF2-40B4-BE49-F238E27FC236}">
                  <a16:creationId xmlns:a16="http://schemas.microsoft.com/office/drawing/2014/main" id="{D7E09109-3621-4745-B1EB-AF6AA643F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44" name="Grafik 43" descr="Bleistift mit einfarbiger Füllung">
              <a:extLst>
                <a:ext uri="{FF2B5EF4-FFF2-40B4-BE49-F238E27FC236}">
                  <a16:creationId xmlns:a16="http://schemas.microsoft.com/office/drawing/2014/main" id="{20EA3AA3-11A4-6246-8D21-B1769C5BD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45" name="Grafik 44" descr="Bleistift mit einfarbiger Füllung">
              <a:extLst>
                <a:ext uri="{FF2B5EF4-FFF2-40B4-BE49-F238E27FC236}">
                  <a16:creationId xmlns:a16="http://schemas.microsoft.com/office/drawing/2014/main" id="{985957D7-957E-F54D-ABAA-31219D8E7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46" name="Grafik 45" descr="Bleistift mit einfarbiger Füllung">
              <a:extLst>
                <a:ext uri="{FF2B5EF4-FFF2-40B4-BE49-F238E27FC236}">
                  <a16:creationId xmlns:a16="http://schemas.microsoft.com/office/drawing/2014/main" id="{70C83A79-D7BD-4942-9F49-A0570A5C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C1E5EB17-B6CB-AA49-B607-E4581F194893}"/>
              </a:ext>
            </a:extLst>
          </p:cNvPr>
          <p:cNvGrpSpPr/>
          <p:nvPr/>
        </p:nvGrpSpPr>
        <p:grpSpPr>
          <a:xfrm>
            <a:off x="4118866" y="4476297"/>
            <a:ext cx="468255" cy="204019"/>
            <a:chOff x="3722998" y="2675489"/>
            <a:chExt cx="468255" cy="204019"/>
          </a:xfrm>
        </p:grpSpPr>
        <p:pic>
          <p:nvPicPr>
            <p:cNvPr id="48" name="Grafik 47" descr="Bleistift mit einfarbiger Füllung">
              <a:extLst>
                <a:ext uri="{FF2B5EF4-FFF2-40B4-BE49-F238E27FC236}">
                  <a16:creationId xmlns:a16="http://schemas.microsoft.com/office/drawing/2014/main" id="{E5AE1A13-DD0D-D64F-AD39-E7B8F742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49" name="Grafik 48" descr="Bleistift mit einfarbiger Füllung">
              <a:extLst>
                <a:ext uri="{FF2B5EF4-FFF2-40B4-BE49-F238E27FC236}">
                  <a16:creationId xmlns:a16="http://schemas.microsoft.com/office/drawing/2014/main" id="{ED470D90-5708-9347-902D-2810C9093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50" name="Grafik 49" descr="Bleistift mit einfarbiger Füllung">
              <a:extLst>
                <a:ext uri="{FF2B5EF4-FFF2-40B4-BE49-F238E27FC236}">
                  <a16:creationId xmlns:a16="http://schemas.microsoft.com/office/drawing/2014/main" id="{220B5F57-42EE-CD48-8BA4-A0C3D20C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51" name="Grafik 50" descr="Bleistift mit einfarbiger Füllung">
              <a:extLst>
                <a:ext uri="{FF2B5EF4-FFF2-40B4-BE49-F238E27FC236}">
                  <a16:creationId xmlns:a16="http://schemas.microsoft.com/office/drawing/2014/main" id="{72FCBE4E-7D90-FA41-A435-33B6A1BD3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52" name="Grafik 51" descr="Bleistift mit einfarbiger Füllung">
              <a:extLst>
                <a:ext uri="{FF2B5EF4-FFF2-40B4-BE49-F238E27FC236}">
                  <a16:creationId xmlns:a16="http://schemas.microsoft.com/office/drawing/2014/main" id="{E1118DB9-B5DB-F644-A1B6-C59D338CB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8F33DD77-F0D7-0C4A-B25B-97991845892F}"/>
              </a:ext>
            </a:extLst>
          </p:cNvPr>
          <p:cNvGrpSpPr/>
          <p:nvPr/>
        </p:nvGrpSpPr>
        <p:grpSpPr>
          <a:xfrm>
            <a:off x="4515805" y="4476297"/>
            <a:ext cx="270922" cy="204016"/>
            <a:chOff x="3722998" y="2675489"/>
            <a:chExt cx="270922" cy="204016"/>
          </a:xfrm>
        </p:grpSpPr>
        <p:pic>
          <p:nvPicPr>
            <p:cNvPr id="54" name="Grafik 53" descr="Bleistift mit einfarbiger Füllung">
              <a:extLst>
                <a:ext uri="{FF2B5EF4-FFF2-40B4-BE49-F238E27FC236}">
                  <a16:creationId xmlns:a16="http://schemas.microsoft.com/office/drawing/2014/main" id="{E2CECD85-88DC-4D45-9B80-9EEF43A3C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55" name="Grafik 54" descr="Bleistift mit einfarbiger Füllung">
              <a:extLst>
                <a:ext uri="{FF2B5EF4-FFF2-40B4-BE49-F238E27FC236}">
                  <a16:creationId xmlns:a16="http://schemas.microsoft.com/office/drawing/2014/main" id="{EDD9F99A-E3F2-A747-B13F-ADA5E7258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44201041-A3ED-8C4A-AFD3-5A466572F6F1}"/>
              </a:ext>
            </a:extLst>
          </p:cNvPr>
          <p:cNvGrpSpPr/>
          <p:nvPr/>
        </p:nvGrpSpPr>
        <p:grpSpPr>
          <a:xfrm>
            <a:off x="3722998" y="6286436"/>
            <a:ext cx="468255" cy="204019"/>
            <a:chOff x="3722998" y="2675489"/>
            <a:chExt cx="468255" cy="204019"/>
          </a:xfrm>
        </p:grpSpPr>
        <p:pic>
          <p:nvPicPr>
            <p:cNvPr id="60" name="Grafik 59" descr="Bleistift mit einfarbiger Füllung">
              <a:extLst>
                <a:ext uri="{FF2B5EF4-FFF2-40B4-BE49-F238E27FC236}">
                  <a16:creationId xmlns:a16="http://schemas.microsoft.com/office/drawing/2014/main" id="{649BA8E9-C8C1-A447-AA45-099E39227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61" name="Grafik 60" descr="Bleistift mit einfarbiger Füllung">
              <a:extLst>
                <a:ext uri="{FF2B5EF4-FFF2-40B4-BE49-F238E27FC236}">
                  <a16:creationId xmlns:a16="http://schemas.microsoft.com/office/drawing/2014/main" id="{946434BA-EC79-4E4F-89C0-4F7AFED81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62" name="Grafik 61" descr="Bleistift mit einfarbiger Füllung">
              <a:extLst>
                <a:ext uri="{FF2B5EF4-FFF2-40B4-BE49-F238E27FC236}">
                  <a16:creationId xmlns:a16="http://schemas.microsoft.com/office/drawing/2014/main" id="{AD561184-8978-0448-B317-F45A00B42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63" name="Grafik 62" descr="Bleistift mit einfarbiger Füllung">
              <a:extLst>
                <a:ext uri="{FF2B5EF4-FFF2-40B4-BE49-F238E27FC236}">
                  <a16:creationId xmlns:a16="http://schemas.microsoft.com/office/drawing/2014/main" id="{3D60E176-D087-7A4B-A94C-1D7FFEFAC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64" name="Grafik 63" descr="Bleistift mit einfarbiger Füllung">
              <a:extLst>
                <a:ext uri="{FF2B5EF4-FFF2-40B4-BE49-F238E27FC236}">
                  <a16:creationId xmlns:a16="http://schemas.microsoft.com/office/drawing/2014/main" id="{EE6DB73C-CBAB-BB43-982F-8FF3C4E41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62C0D0FC-0577-8943-B1B3-A5B6F2E415C2}"/>
              </a:ext>
            </a:extLst>
          </p:cNvPr>
          <p:cNvGrpSpPr/>
          <p:nvPr/>
        </p:nvGrpSpPr>
        <p:grpSpPr>
          <a:xfrm>
            <a:off x="4118866" y="6286436"/>
            <a:ext cx="468255" cy="204019"/>
            <a:chOff x="3722998" y="2675489"/>
            <a:chExt cx="468255" cy="204019"/>
          </a:xfrm>
        </p:grpSpPr>
        <p:pic>
          <p:nvPicPr>
            <p:cNvPr id="66" name="Grafik 65" descr="Bleistift mit einfarbiger Füllung">
              <a:extLst>
                <a:ext uri="{FF2B5EF4-FFF2-40B4-BE49-F238E27FC236}">
                  <a16:creationId xmlns:a16="http://schemas.microsoft.com/office/drawing/2014/main" id="{B1555C22-7931-AA4D-8450-BD2ECF635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67" name="Grafik 66" descr="Bleistift mit einfarbiger Füllung">
              <a:extLst>
                <a:ext uri="{FF2B5EF4-FFF2-40B4-BE49-F238E27FC236}">
                  <a16:creationId xmlns:a16="http://schemas.microsoft.com/office/drawing/2014/main" id="{7A34335C-11A1-E349-A368-5D1DE39DA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68" name="Grafik 67" descr="Bleistift mit einfarbiger Füllung">
              <a:extLst>
                <a:ext uri="{FF2B5EF4-FFF2-40B4-BE49-F238E27FC236}">
                  <a16:creationId xmlns:a16="http://schemas.microsoft.com/office/drawing/2014/main" id="{CC70D9F3-88F9-984D-835B-589544379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69" name="Grafik 68" descr="Bleistift mit einfarbiger Füllung">
              <a:extLst>
                <a:ext uri="{FF2B5EF4-FFF2-40B4-BE49-F238E27FC236}">
                  <a16:creationId xmlns:a16="http://schemas.microsoft.com/office/drawing/2014/main" id="{6301C5B1-7EF9-994C-A689-8142D47BF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70" name="Grafik 69" descr="Bleistift mit einfarbiger Füllung">
              <a:extLst>
                <a:ext uri="{FF2B5EF4-FFF2-40B4-BE49-F238E27FC236}">
                  <a16:creationId xmlns:a16="http://schemas.microsoft.com/office/drawing/2014/main" id="{5E658B51-B881-F241-8DAF-F2DE24CDF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3CA70CD-CAB1-1F41-B13C-E85628531233}"/>
              </a:ext>
            </a:extLst>
          </p:cNvPr>
          <p:cNvGrpSpPr/>
          <p:nvPr/>
        </p:nvGrpSpPr>
        <p:grpSpPr>
          <a:xfrm>
            <a:off x="4515805" y="6286436"/>
            <a:ext cx="337124" cy="204017"/>
            <a:chOff x="3722998" y="2675489"/>
            <a:chExt cx="337124" cy="204017"/>
          </a:xfrm>
        </p:grpSpPr>
        <p:pic>
          <p:nvPicPr>
            <p:cNvPr id="72" name="Grafik 71" descr="Bleistift mit einfarbiger Füllung">
              <a:extLst>
                <a:ext uri="{FF2B5EF4-FFF2-40B4-BE49-F238E27FC236}">
                  <a16:creationId xmlns:a16="http://schemas.microsoft.com/office/drawing/2014/main" id="{671793C8-555D-F046-A3F2-3036F0E79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73" name="Grafik 72" descr="Bleistift mit einfarbiger Füllung">
              <a:extLst>
                <a:ext uri="{FF2B5EF4-FFF2-40B4-BE49-F238E27FC236}">
                  <a16:creationId xmlns:a16="http://schemas.microsoft.com/office/drawing/2014/main" id="{D22542DF-7BBA-0347-9B25-041950736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74" name="Grafik 73" descr="Bleistift mit einfarbiger Füllung">
              <a:extLst>
                <a:ext uri="{FF2B5EF4-FFF2-40B4-BE49-F238E27FC236}">
                  <a16:creationId xmlns:a16="http://schemas.microsoft.com/office/drawing/2014/main" id="{120EFD8A-66F4-E144-A9CC-CAF0544D5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D8E0F46E-7D5C-BD48-B930-E6EA9AF150B7}"/>
              </a:ext>
            </a:extLst>
          </p:cNvPr>
          <p:cNvGrpSpPr/>
          <p:nvPr/>
        </p:nvGrpSpPr>
        <p:grpSpPr>
          <a:xfrm>
            <a:off x="3722998" y="8098610"/>
            <a:ext cx="468255" cy="204019"/>
            <a:chOff x="3722998" y="2675489"/>
            <a:chExt cx="468255" cy="204019"/>
          </a:xfrm>
        </p:grpSpPr>
        <p:pic>
          <p:nvPicPr>
            <p:cNvPr id="78" name="Grafik 77" descr="Bleistift mit einfarbiger Füllung">
              <a:extLst>
                <a:ext uri="{FF2B5EF4-FFF2-40B4-BE49-F238E27FC236}">
                  <a16:creationId xmlns:a16="http://schemas.microsoft.com/office/drawing/2014/main" id="{A7118B6D-A27F-F54C-9030-EB6B1CF67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79" name="Grafik 78" descr="Bleistift mit einfarbiger Füllung">
              <a:extLst>
                <a:ext uri="{FF2B5EF4-FFF2-40B4-BE49-F238E27FC236}">
                  <a16:creationId xmlns:a16="http://schemas.microsoft.com/office/drawing/2014/main" id="{75E3732D-2BFA-6744-8E97-683E4BD13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80" name="Grafik 79" descr="Bleistift mit einfarbiger Füllung">
              <a:extLst>
                <a:ext uri="{FF2B5EF4-FFF2-40B4-BE49-F238E27FC236}">
                  <a16:creationId xmlns:a16="http://schemas.microsoft.com/office/drawing/2014/main" id="{D7937E10-1BC5-1349-9F27-47CA103D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81" name="Grafik 80" descr="Bleistift mit einfarbiger Füllung">
              <a:extLst>
                <a:ext uri="{FF2B5EF4-FFF2-40B4-BE49-F238E27FC236}">
                  <a16:creationId xmlns:a16="http://schemas.microsoft.com/office/drawing/2014/main" id="{44F44875-5A45-324C-8F3C-0C52815C6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82" name="Grafik 81" descr="Bleistift mit einfarbiger Füllung">
              <a:extLst>
                <a:ext uri="{FF2B5EF4-FFF2-40B4-BE49-F238E27FC236}">
                  <a16:creationId xmlns:a16="http://schemas.microsoft.com/office/drawing/2014/main" id="{BEEA53BE-4282-8343-B6F0-CE4D867C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AE16F7EE-47AF-C64D-9E89-40F8079BB75D}"/>
              </a:ext>
            </a:extLst>
          </p:cNvPr>
          <p:cNvGrpSpPr/>
          <p:nvPr/>
        </p:nvGrpSpPr>
        <p:grpSpPr>
          <a:xfrm>
            <a:off x="4118866" y="8098610"/>
            <a:ext cx="468255" cy="204019"/>
            <a:chOff x="3722998" y="2675489"/>
            <a:chExt cx="468255" cy="204019"/>
          </a:xfrm>
        </p:grpSpPr>
        <p:pic>
          <p:nvPicPr>
            <p:cNvPr id="84" name="Grafik 83" descr="Bleistift mit einfarbiger Füllung">
              <a:extLst>
                <a:ext uri="{FF2B5EF4-FFF2-40B4-BE49-F238E27FC236}">
                  <a16:creationId xmlns:a16="http://schemas.microsoft.com/office/drawing/2014/main" id="{5071CDC3-3DBE-8D43-B704-040DD18F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85" name="Grafik 84" descr="Bleistift mit einfarbiger Füllung">
              <a:extLst>
                <a:ext uri="{FF2B5EF4-FFF2-40B4-BE49-F238E27FC236}">
                  <a16:creationId xmlns:a16="http://schemas.microsoft.com/office/drawing/2014/main" id="{22805A3B-A931-FB46-B56A-EB2E260A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86" name="Grafik 85" descr="Bleistift mit einfarbiger Füllung">
              <a:extLst>
                <a:ext uri="{FF2B5EF4-FFF2-40B4-BE49-F238E27FC236}">
                  <a16:creationId xmlns:a16="http://schemas.microsoft.com/office/drawing/2014/main" id="{DBFC324D-8DF8-5145-A96D-414CD9F3C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87" name="Grafik 86" descr="Bleistift mit einfarbiger Füllung">
              <a:extLst>
                <a:ext uri="{FF2B5EF4-FFF2-40B4-BE49-F238E27FC236}">
                  <a16:creationId xmlns:a16="http://schemas.microsoft.com/office/drawing/2014/main" id="{8D1A1D64-570C-6047-B6DC-11C9FFA87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88" name="Grafik 87" descr="Bleistift mit einfarbiger Füllung">
              <a:extLst>
                <a:ext uri="{FF2B5EF4-FFF2-40B4-BE49-F238E27FC236}">
                  <a16:creationId xmlns:a16="http://schemas.microsoft.com/office/drawing/2014/main" id="{4FAF0143-5B5E-4C4D-B023-F5A432D27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D84D4D43-CC02-5647-AB66-BB0577FEF3F7}"/>
              </a:ext>
            </a:extLst>
          </p:cNvPr>
          <p:cNvGrpSpPr/>
          <p:nvPr/>
        </p:nvGrpSpPr>
        <p:grpSpPr>
          <a:xfrm>
            <a:off x="4515805" y="8098610"/>
            <a:ext cx="468255" cy="204019"/>
            <a:chOff x="3722998" y="2675489"/>
            <a:chExt cx="468255" cy="204019"/>
          </a:xfrm>
        </p:grpSpPr>
        <p:pic>
          <p:nvPicPr>
            <p:cNvPr id="90" name="Grafik 89" descr="Bleistift mit einfarbiger Füllung">
              <a:extLst>
                <a:ext uri="{FF2B5EF4-FFF2-40B4-BE49-F238E27FC236}">
                  <a16:creationId xmlns:a16="http://schemas.microsoft.com/office/drawing/2014/main" id="{7448E2E8-3F07-9B4A-8B1F-82A251CA5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91" name="Grafik 90" descr="Bleistift mit einfarbiger Füllung">
              <a:extLst>
                <a:ext uri="{FF2B5EF4-FFF2-40B4-BE49-F238E27FC236}">
                  <a16:creationId xmlns:a16="http://schemas.microsoft.com/office/drawing/2014/main" id="{5A92D0B5-F2A3-7D41-87B5-E97C82170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92" name="Grafik 91" descr="Bleistift mit einfarbiger Füllung">
              <a:extLst>
                <a:ext uri="{FF2B5EF4-FFF2-40B4-BE49-F238E27FC236}">
                  <a16:creationId xmlns:a16="http://schemas.microsoft.com/office/drawing/2014/main" id="{89809004-6A88-B241-BD01-3805D2C27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93" name="Grafik 92" descr="Bleistift mit einfarbiger Füllung">
              <a:extLst>
                <a:ext uri="{FF2B5EF4-FFF2-40B4-BE49-F238E27FC236}">
                  <a16:creationId xmlns:a16="http://schemas.microsoft.com/office/drawing/2014/main" id="{0CE249FA-151E-0D44-AA9E-358317674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94" name="Grafik 93" descr="Bleistift mit einfarbiger Füllung">
              <a:extLst>
                <a:ext uri="{FF2B5EF4-FFF2-40B4-BE49-F238E27FC236}">
                  <a16:creationId xmlns:a16="http://schemas.microsoft.com/office/drawing/2014/main" id="{B4068FE8-FD05-0B4B-9436-A4C8D80C1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1FFB7527-7F28-F74E-85D0-B1F854CFA72C}"/>
              </a:ext>
            </a:extLst>
          </p:cNvPr>
          <p:cNvGrpSpPr/>
          <p:nvPr/>
        </p:nvGrpSpPr>
        <p:grpSpPr>
          <a:xfrm>
            <a:off x="4913968" y="8098610"/>
            <a:ext cx="270922" cy="204016"/>
            <a:chOff x="3722998" y="2675489"/>
            <a:chExt cx="270922" cy="204016"/>
          </a:xfrm>
        </p:grpSpPr>
        <p:pic>
          <p:nvPicPr>
            <p:cNvPr id="102" name="Grafik 101" descr="Bleistift mit einfarbiger Füllung">
              <a:extLst>
                <a:ext uri="{FF2B5EF4-FFF2-40B4-BE49-F238E27FC236}">
                  <a16:creationId xmlns:a16="http://schemas.microsoft.com/office/drawing/2014/main" id="{9C8EF054-1BAB-8D4D-AE96-03D53BC3F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103" name="Grafik 102" descr="Bleistift mit einfarbiger Füllung">
              <a:extLst>
                <a:ext uri="{FF2B5EF4-FFF2-40B4-BE49-F238E27FC236}">
                  <a16:creationId xmlns:a16="http://schemas.microsoft.com/office/drawing/2014/main" id="{111BDF2A-3150-B34E-ADC6-F688E511C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</p:grpSp>
      <p:pic>
        <p:nvPicPr>
          <p:cNvPr id="107" name="Grafik 106" descr="Bleistift mit einfarbiger Füllung">
            <a:extLst>
              <a:ext uri="{FF2B5EF4-FFF2-40B4-BE49-F238E27FC236}">
                <a16:creationId xmlns:a16="http://schemas.microsoft.com/office/drawing/2014/main" id="{FC6B5C88-7BE5-B64A-A6CB-A1372FEF0F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500000">
            <a:off x="3417588" y="2352899"/>
            <a:ext cx="247955" cy="247955"/>
          </a:xfrm>
          <a:prstGeom prst="rect">
            <a:avLst/>
          </a:prstGeom>
        </p:spPr>
      </p:pic>
      <p:pic>
        <p:nvPicPr>
          <p:cNvPr id="108" name="Grafik 107" descr="Bleistift mit einfarbiger Füllung">
            <a:extLst>
              <a:ext uri="{FF2B5EF4-FFF2-40B4-BE49-F238E27FC236}">
                <a16:creationId xmlns:a16="http://schemas.microsoft.com/office/drawing/2014/main" id="{464A22F2-C891-0D49-BB38-752B4D86C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500000">
            <a:off x="3417589" y="4155236"/>
            <a:ext cx="247955" cy="247955"/>
          </a:xfrm>
          <a:prstGeom prst="rect">
            <a:avLst/>
          </a:prstGeom>
        </p:spPr>
      </p:pic>
      <p:pic>
        <p:nvPicPr>
          <p:cNvPr id="109" name="Grafik 108" descr="Bleistift mit einfarbiger Füllung">
            <a:extLst>
              <a:ext uri="{FF2B5EF4-FFF2-40B4-BE49-F238E27FC236}">
                <a16:creationId xmlns:a16="http://schemas.microsoft.com/office/drawing/2014/main" id="{9F008634-5C21-914F-B737-DC7CAB0CF4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500000">
            <a:off x="3417591" y="5954399"/>
            <a:ext cx="247955" cy="247955"/>
          </a:xfrm>
          <a:prstGeom prst="rect">
            <a:avLst/>
          </a:prstGeom>
        </p:spPr>
      </p:pic>
      <p:pic>
        <p:nvPicPr>
          <p:cNvPr id="110" name="Grafik 109" descr="Bleistift mit einfarbiger Füllung">
            <a:extLst>
              <a:ext uri="{FF2B5EF4-FFF2-40B4-BE49-F238E27FC236}">
                <a16:creationId xmlns:a16="http://schemas.microsoft.com/office/drawing/2014/main" id="{212CE015-6A51-704C-97B8-AC9C7C55E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500000">
            <a:off x="3417592" y="7753562"/>
            <a:ext cx="247955" cy="247955"/>
          </a:xfrm>
          <a:prstGeom prst="rect">
            <a:avLst/>
          </a:prstGeom>
        </p:spPr>
      </p:pic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60D37A5D-BFBE-6F45-BB74-03D134417C96}"/>
              </a:ext>
            </a:extLst>
          </p:cNvPr>
          <p:cNvGrpSpPr/>
          <p:nvPr/>
        </p:nvGrpSpPr>
        <p:grpSpPr>
          <a:xfrm>
            <a:off x="5567436" y="1844386"/>
            <a:ext cx="1104294" cy="390814"/>
            <a:chOff x="5567436" y="1844386"/>
            <a:chExt cx="1104294" cy="390814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A7098514-CE95-3A41-9E61-05DF49932136}"/>
                </a:ext>
              </a:extLst>
            </p:cNvPr>
            <p:cNvGrpSpPr/>
            <p:nvPr/>
          </p:nvGrpSpPr>
          <p:grpSpPr>
            <a:xfrm>
              <a:off x="5567436" y="1904793"/>
              <a:ext cx="528578" cy="330407"/>
              <a:chOff x="8340505" y="4783307"/>
              <a:chExt cx="1462836" cy="914400"/>
            </a:xfrm>
          </p:grpSpPr>
          <p:pic>
            <p:nvPicPr>
              <p:cNvPr id="29" name="Grafik 28" descr="Schulmädchen mit einfarbiger Füllung">
                <a:extLst>
                  <a:ext uri="{FF2B5EF4-FFF2-40B4-BE49-F238E27FC236}">
                    <a16:creationId xmlns:a16="http://schemas.microsoft.com/office/drawing/2014/main" id="{0EC16AD3-D4B9-F947-B707-2ED5FD3C1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888941" y="478330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3" name="Grafik 32" descr="Schuljunge mit einfarbiger Füllung">
                <a:extLst>
                  <a:ext uri="{FF2B5EF4-FFF2-40B4-BE49-F238E27FC236}">
                    <a16:creationId xmlns:a16="http://schemas.microsoft.com/office/drawing/2014/main" id="{8A5A92D2-C8D6-944B-BC95-76AE482EB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340505" y="4783307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38" name="Grafik 37" descr="Professorin mit einfarbiger Füllung">
              <a:extLst>
                <a:ext uri="{FF2B5EF4-FFF2-40B4-BE49-F238E27FC236}">
                  <a16:creationId xmlns:a16="http://schemas.microsoft.com/office/drawing/2014/main" id="{B5580AAC-2FA6-2B4A-A03F-6A035D55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00761" y="1844386"/>
              <a:ext cx="370969" cy="370969"/>
            </a:xfrm>
            <a:prstGeom prst="rect">
              <a:avLst/>
            </a:prstGeom>
          </p:spPr>
        </p:pic>
        <p:cxnSp>
          <p:nvCxnSpPr>
            <p:cNvPr id="76" name="Gerade Verbindung 75">
              <a:extLst>
                <a:ext uri="{FF2B5EF4-FFF2-40B4-BE49-F238E27FC236}">
                  <a16:creationId xmlns:a16="http://schemas.microsoft.com/office/drawing/2014/main" id="{FB0E2BF3-B1C3-684C-A597-4CAA90D2EF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7546" y="1868831"/>
              <a:ext cx="131834" cy="322077"/>
            </a:xfrm>
            <a:prstGeom prst="line">
              <a:avLst/>
            </a:prstGeom>
            <a:ln w="19050" cap="rnd">
              <a:solidFill>
                <a:srgbClr val="4ECD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5" name="Grafik 94">
            <a:extLst>
              <a:ext uri="{FF2B5EF4-FFF2-40B4-BE49-F238E27FC236}">
                <a16:creationId xmlns:a16="http://schemas.microsoft.com/office/drawing/2014/main" id="{3990485E-CF47-C040-B238-36A8FC655F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710" y="2594786"/>
            <a:ext cx="1455420" cy="1411605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043994F3-82AC-5A4E-9DC9-C743337C8F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920153" y="4123992"/>
            <a:ext cx="777240" cy="1775460"/>
          </a:xfrm>
          <a:prstGeom prst="rect">
            <a:avLst/>
          </a:prstGeom>
        </p:spPr>
      </p:pic>
      <p:pic>
        <p:nvPicPr>
          <p:cNvPr id="98" name="Grafik 97">
            <a:extLst>
              <a:ext uri="{FF2B5EF4-FFF2-40B4-BE49-F238E27FC236}">
                <a16:creationId xmlns:a16="http://schemas.microsoft.com/office/drawing/2014/main" id="{4B796AF4-006A-6A4B-8440-6714A46B05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727540" y="5811994"/>
            <a:ext cx="1398270" cy="1975485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9E48D4C5-8A06-8744-ABEC-6CB5E4A325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>
            <a:off x="1029135" y="7643808"/>
            <a:ext cx="1011555" cy="21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5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rafik 75" descr="Trophäe mit einfarbiger Füllung">
            <a:extLst>
              <a:ext uri="{FF2B5EF4-FFF2-40B4-BE49-F238E27FC236}">
                <a16:creationId xmlns:a16="http://schemas.microsoft.com/office/drawing/2014/main" id="{7C2AF198-7C1C-764D-96CF-B04E7C161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2917" y="7128345"/>
            <a:ext cx="2961908" cy="29619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B57897-61CD-E742-8C52-88B82345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DIE BIGO-MEISTERSCHAFT</a:t>
            </a:r>
          </a:p>
        </p:txBody>
      </p:sp>
      <p:graphicFrame>
        <p:nvGraphicFramePr>
          <p:cNvPr id="5" name="Tabelle 3">
            <a:extLst>
              <a:ext uri="{FF2B5EF4-FFF2-40B4-BE49-F238E27FC236}">
                <a16:creationId xmlns:a16="http://schemas.microsoft.com/office/drawing/2014/main" id="{E8FF6A22-13AC-E94F-953D-BE3E138B2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664576"/>
              </p:ext>
            </p:extLst>
          </p:nvPr>
        </p:nvGraphicFramePr>
        <p:xfrm>
          <a:off x="366453" y="1542515"/>
          <a:ext cx="6192678" cy="7848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311013">
                  <a:extLst>
                    <a:ext uri="{9D8B030D-6E8A-4147-A177-3AD203B41FA5}">
                      <a16:colId xmlns:a16="http://schemas.microsoft.com/office/drawing/2014/main" val="403685612"/>
                    </a:ext>
                  </a:extLst>
                </a:gridCol>
                <a:gridCol w="1676547">
                  <a:extLst>
                    <a:ext uri="{9D8B030D-6E8A-4147-A177-3AD203B41FA5}">
                      <a16:colId xmlns:a16="http://schemas.microsoft.com/office/drawing/2014/main" val="3436412981"/>
                    </a:ext>
                  </a:extLst>
                </a:gridCol>
                <a:gridCol w="1205118">
                  <a:extLst>
                    <a:ext uri="{9D8B030D-6E8A-4147-A177-3AD203B41FA5}">
                      <a16:colId xmlns:a16="http://schemas.microsoft.com/office/drawing/2014/main" val="180191548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rgbClr val="EE6A6C"/>
                          </a:solidFill>
                          <a:latin typeface="Grundschrift" pitchFamily="2" charset="0"/>
                        </a:rPr>
                        <a:t>AUFBAU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rgbClr val="EE6A6C"/>
                          </a:solidFill>
                          <a:latin typeface="Grundschrift" pitchFamily="2" charset="0"/>
                        </a:rPr>
                        <a:t>MATERIAL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rgbClr val="EE6A6C"/>
                          </a:solidFill>
                          <a:latin typeface="Grundschrift" pitchFamily="2" charset="0"/>
                        </a:rPr>
                        <a:t>ERGEBNIS</a:t>
                      </a:r>
                    </a:p>
                    <a:p>
                      <a:pPr algn="r"/>
                      <a:endParaRPr lang="de-DE" sz="1400" dirty="0">
                        <a:solidFill>
                          <a:srgbClr val="EE6A6C"/>
                        </a:solidFill>
                        <a:latin typeface="Grundschrif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255483"/>
                  </a:ext>
                </a:extLst>
              </a:tr>
              <a:tr h="2304000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Grundschrift" pitchFamily="2" charset="0"/>
                        </a:rPr>
                        <a:t>LOCH 5</a:t>
                      </a:r>
                    </a:p>
                  </a:txBody>
                  <a:tcPr marT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Grundschrift" pitchFamily="2" charset="0"/>
                        </a:rPr>
                        <a:t>17 Stifte</a:t>
                      </a:r>
                    </a:p>
                    <a:p>
                      <a:endParaRPr lang="de-DE" sz="1400" dirty="0">
                        <a:latin typeface="Grundschrift" pitchFamily="2" charset="0"/>
                      </a:endParaRPr>
                    </a:p>
                    <a:p>
                      <a:endParaRPr lang="de-DE" sz="1400" dirty="0">
                        <a:latin typeface="Grundschrift" pitchFamily="2" charset="0"/>
                      </a:endParaRPr>
                    </a:p>
                    <a:p>
                      <a:r>
                        <a:rPr lang="de-DE" sz="1400" dirty="0">
                          <a:latin typeface="Grundschrift" pitchFamily="2" charset="0"/>
                        </a:rPr>
                        <a:t>1 Radiergummi</a:t>
                      </a:r>
                    </a:p>
                    <a:p>
                      <a:endParaRPr lang="de-DE" sz="1400" dirty="0">
                        <a:latin typeface="Grundschrift" pitchFamily="2" charset="0"/>
                      </a:endParaRPr>
                    </a:p>
                    <a:p>
                      <a:r>
                        <a:rPr lang="de-DE" sz="1400" dirty="0">
                          <a:latin typeface="Grundschrift" pitchFamily="2" charset="0"/>
                        </a:rPr>
                        <a:t>1 Lineal + Stift</a:t>
                      </a:r>
                      <a:br>
                        <a:rPr lang="de-DE" sz="1400" dirty="0">
                          <a:latin typeface="Grundschrift" pitchFamily="2" charset="0"/>
                        </a:rPr>
                      </a:br>
                      <a:r>
                        <a:rPr lang="de-DE" sz="1200" dirty="0">
                          <a:latin typeface="Grundschrift" pitchFamily="2" charset="0"/>
                        </a:rPr>
                        <a:t>= kleine Rampe</a:t>
                      </a:r>
                      <a:endParaRPr lang="de-DE" sz="1400" dirty="0">
                        <a:latin typeface="Grundschrift" pitchFamily="2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latin typeface="Grundschrift" pitchFamily="2" charset="0"/>
                        </a:rPr>
                        <a:t>_</a:t>
                      </a:r>
                      <a:r>
                        <a:rPr lang="de-DE" sz="2000" b="1" dirty="0">
                          <a:latin typeface="Grundschrift" pitchFamily="2" charset="0"/>
                        </a:rPr>
                        <a:t> /6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751315"/>
                  </a:ext>
                </a:extLst>
              </a:tr>
              <a:tr h="2304000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Grundschrift" pitchFamily="2" charset="0"/>
                        </a:rPr>
                        <a:t>LOCH 6</a:t>
                      </a:r>
                    </a:p>
                  </a:txBody>
                  <a:tcPr marT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Grundschrift" pitchFamily="2" charset="0"/>
                        </a:rPr>
                        <a:t>12 Stifte</a:t>
                      </a:r>
                    </a:p>
                    <a:p>
                      <a:endParaRPr lang="de-DE" sz="1400" dirty="0">
                        <a:latin typeface="Grundschrift" pitchFamily="2" charset="0"/>
                      </a:endParaRPr>
                    </a:p>
                    <a:p>
                      <a:endParaRPr lang="de-DE" sz="1400" dirty="0">
                        <a:latin typeface="Grundschrift" pitchFamily="2" charset="0"/>
                      </a:endParaRPr>
                    </a:p>
                    <a:p>
                      <a:r>
                        <a:rPr lang="de-DE" sz="1400" dirty="0">
                          <a:latin typeface="Grundschrift" pitchFamily="2" charset="0"/>
                        </a:rPr>
                        <a:t>1 Radiergummi </a:t>
                      </a:r>
                      <a:r>
                        <a:rPr lang="de-DE" sz="1200" dirty="0">
                          <a:latin typeface="Grundschrift" pitchFamily="2" charset="0"/>
                        </a:rPr>
                        <a:t>(Hindernis)</a:t>
                      </a:r>
                      <a:endParaRPr lang="de-DE" sz="1400" dirty="0">
                        <a:latin typeface="Grundschrift" pitchFamily="2" charset="0"/>
                      </a:endParaRPr>
                    </a:p>
                    <a:p>
                      <a:endParaRPr lang="de-DE" sz="1400" dirty="0">
                        <a:latin typeface="Grundschrift" pitchFamily="2" charset="0"/>
                      </a:endParaRPr>
                    </a:p>
                    <a:p>
                      <a:r>
                        <a:rPr lang="de-DE" sz="1400" dirty="0">
                          <a:latin typeface="Grundschrift" pitchFamily="2" charset="0"/>
                        </a:rPr>
                        <a:t>1 Anspitzer </a:t>
                      </a:r>
                      <a:r>
                        <a:rPr lang="de-DE" sz="1200" dirty="0">
                          <a:latin typeface="Grundschrift" pitchFamily="2" charset="0"/>
                        </a:rPr>
                        <a:t>(Hindernis)</a:t>
                      </a:r>
                    </a:p>
                    <a:p>
                      <a:endParaRPr lang="de-DE" sz="1200" dirty="0">
                        <a:latin typeface="Grundschrift" pitchFamily="2" charset="0"/>
                      </a:endParaRPr>
                    </a:p>
                    <a:p>
                      <a:r>
                        <a:rPr lang="de-DE" sz="1400" dirty="0">
                          <a:latin typeface="Grundschrift" pitchFamily="2" charset="0"/>
                        </a:rPr>
                        <a:t>1 Buch </a:t>
                      </a:r>
                      <a:r>
                        <a:rPr lang="de-DE" sz="1200" dirty="0">
                          <a:latin typeface="Grundschrift" pitchFamily="2" charset="0"/>
                        </a:rPr>
                        <a:t>(Tunnel)</a:t>
                      </a:r>
                      <a:endParaRPr lang="de-DE" sz="1400" dirty="0">
                        <a:latin typeface="Grundschrift" pitchFamily="2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latin typeface="Grundschrift" pitchFamily="2" charset="0"/>
                        </a:rPr>
                        <a:t>_</a:t>
                      </a:r>
                      <a:r>
                        <a:rPr lang="de-DE" sz="2000" b="1" dirty="0">
                          <a:latin typeface="Grundschrift" pitchFamily="2" charset="0"/>
                        </a:rPr>
                        <a:t> / 4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197964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Grundschrift" pitchFamily="2" charset="0"/>
                        </a:rPr>
                        <a:t>LOCH 7</a:t>
                      </a:r>
                    </a:p>
                  </a:txBody>
                  <a:tcPr marT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Grundschrift" pitchFamily="2" charset="0"/>
                        </a:rPr>
                        <a:t>14 Stifte</a:t>
                      </a:r>
                    </a:p>
                    <a:p>
                      <a:endParaRPr lang="de-DE" sz="1400" dirty="0">
                        <a:latin typeface="Grundschrift" pitchFamily="2" charset="0"/>
                      </a:endParaRPr>
                    </a:p>
                    <a:p>
                      <a:endParaRPr lang="de-DE" sz="1400" dirty="0">
                        <a:latin typeface="Grundschrift" pitchFamily="2" charset="0"/>
                      </a:endParaRPr>
                    </a:p>
                    <a:p>
                      <a:r>
                        <a:rPr lang="de-DE" sz="1400" dirty="0">
                          <a:latin typeface="Grundschrift" pitchFamily="2" charset="0"/>
                        </a:rPr>
                        <a:t>1 Blatt </a:t>
                      </a:r>
                      <a:br>
                        <a:rPr lang="de-DE" sz="1400" dirty="0">
                          <a:latin typeface="Grundschrift" pitchFamily="2" charset="0"/>
                        </a:rPr>
                      </a:br>
                      <a:r>
                        <a:rPr lang="de-DE" sz="1200" dirty="0">
                          <a:latin typeface="Grundschrift" pitchFamily="2" charset="0"/>
                        </a:rPr>
                        <a:t>mehrfach falten = Rampe</a:t>
                      </a:r>
                      <a:endParaRPr lang="de-DE" sz="1400" dirty="0">
                        <a:latin typeface="Grundschrift" pitchFamily="2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latin typeface="Grundschrift" pitchFamily="2" charset="0"/>
                        </a:rPr>
                        <a:t>_</a:t>
                      </a:r>
                      <a:r>
                        <a:rPr lang="de-DE" sz="2000" b="1" dirty="0">
                          <a:latin typeface="Grundschrift" pitchFamily="2" charset="0"/>
                        </a:rPr>
                        <a:t> / 3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44556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rgbClr val="EE6A6C"/>
                          </a:solidFill>
                          <a:latin typeface="Grundschrift" pitchFamily="2" charset="0"/>
                        </a:rPr>
                        <a:t>MEIN ERGEBNIS</a:t>
                      </a:r>
                    </a:p>
                  </a:txBody>
                  <a:tcPr marT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Grundschrift" pitchFamily="2" charset="0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400" b="0" dirty="0">
                          <a:solidFill>
                            <a:srgbClr val="EE6A6C"/>
                          </a:solidFill>
                          <a:latin typeface="Grundschrift" pitchFamily="2" charset="0"/>
                        </a:rPr>
                        <a:t>_</a:t>
                      </a:r>
                      <a:r>
                        <a:rPr lang="de-DE" sz="2400" b="1" dirty="0">
                          <a:solidFill>
                            <a:srgbClr val="EE6A6C"/>
                          </a:solidFill>
                          <a:latin typeface="Grundschrift" pitchFamily="2" charset="0"/>
                        </a:rPr>
                        <a:t> / 31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903470"/>
                  </a:ext>
                </a:extLst>
              </a:tr>
            </a:tbl>
          </a:graphicData>
        </a:graphic>
      </p:graphicFrame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24E5CC7F-A57A-824D-A9DC-974C3189CA40}"/>
              </a:ext>
            </a:extLst>
          </p:cNvPr>
          <p:cNvGrpSpPr/>
          <p:nvPr/>
        </p:nvGrpSpPr>
        <p:grpSpPr>
          <a:xfrm>
            <a:off x="3722998" y="4979295"/>
            <a:ext cx="468255" cy="204019"/>
            <a:chOff x="3722998" y="2675489"/>
            <a:chExt cx="468255" cy="204019"/>
          </a:xfrm>
          <a:solidFill>
            <a:schemeClr val="bg1">
              <a:lumMod val="75000"/>
            </a:schemeClr>
          </a:solidFill>
        </p:grpSpPr>
        <p:pic>
          <p:nvPicPr>
            <p:cNvPr id="42" name="Grafik 41" descr="Bleistift mit einfarbiger Füllung">
              <a:extLst>
                <a:ext uri="{FF2B5EF4-FFF2-40B4-BE49-F238E27FC236}">
                  <a16:creationId xmlns:a16="http://schemas.microsoft.com/office/drawing/2014/main" id="{EE943DDD-52B5-9A4D-B9D2-BC7B55A83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43" name="Grafik 42" descr="Bleistift mit einfarbiger Füllung">
              <a:extLst>
                <a:ext uri="{FF2B5EF4-FFF2-40B4-BE49-F238E27FC236}">
                  <a16:creationId xmlns:a16="http://schemas.microsoft.com/office/drawing/2014/main" id="{D7E09109-3621-4745-B1EB-AF6AA643F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44" name="Grafik 43" descr="Bleistift mit einfarbiger Füllung">
              <a:extLst>
                <a:ext uri="{FF2B5EF4-FFF2-40B4-BE49-F238E27FC236}">
                  <a16:creationId xmlns:a16="http://schemas.microsoft.com/office/drawing/2014/main" id="{20EA3AA3-11A4-6246-8D21-B1769C5BD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45" name="Grafik 44" descr="Bleistift mit einfarbiger Füllung">
              <a:extLst>
                <a:ext uri="{FF2B5EF4-FFF2-40B4-BE49-F238E27FC236}">
                  <a16:creationId xmlns:a16="http://schemas.microsoft.com/office/drawing/2014/main" id="{985957D7-957E-F54D-ABAA-31219D8E7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46" name="Grafik 45" descr="Bleistift mit einfarbiger Füllung">
              <a:extLst>
                <a:ext uri="{FF2B5EF4-FFF2-40B4-BE49-F238E27FC236}">
                  <a16:creationId xmlns:a16="http://schemas.microsoft.com/office/drawing/2014/main" id="{70C83A79-D7BD-4942-9F49-A0570A5C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C1E5EB17-B6CB-AA49-B607-E4581F194893}"/>
              </a:ext>
            </a:extLst>
          </p:cNvPr>
          <p:cNvGrpSpPr/>
          <p:nvPr/>
        </p:nvGrpSpPr>
        <p:grpSpPr>
          <a:xfrm>
            <a:off x="4118866" y="4979295"/>
            <a:ext cx="468255" cy="204019"/>
            <a:chOff x="3722998" y="2675489"/>
            <a:chExt cx="468255" cy="204019"/>
          </a:xfrm>
          <a:solidFill>
            <a:schemeClr val="bg1">
              <a:lumMod val="75000"/>
            </a:schemeClr>
          </a:solidFill>
        </p:grpSpPr>
        <p:pic>
          <p:nvPicPr>
            <p:cNvPr id="48" name="Grafik 47" descr="Bleistift mit einfarbiger Füllung">
              <a:extLst>
                <a:ext uri="{FF2B5EF4-FFF2-40B4-BE49-F238E27FC236}">
                  <a16:creationId xmlns:a16="http://schemas.microsoft.com/office/drawing/2014/main" id="{E5AE1A13-DD0D-D64F-AD39-E7B8F742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49" name="Grafik 48" descr="Bleistift mit einfarbiger Füllung">
              <a:extLst>
                <a:ext uri="{FF2B5EF4-FFF2-40B4-BE49-F238E27FC236}">
                  <a16:creationId xmlns:a16="http://schemas.microsoft.com/office/drawing/2014/main" id="{ED470D90-5708-9347-902D-2810C9093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50" name="Grafik 49" descr="Bleistift mit einfarbiger Füllung">
              <a:extLst>
                <a:ext uri="{FF2B5EF4-FFF2-40B4-BE49-F238E27FC236}">
                  <a16:creationId xmlns:a16="http://schemas.microsoft.com/office/drawing/2014/main" id="{220B5F57-42EE-CD48-8BA4-A0C3D20C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51" name="Grafik 50" descr="Bleistift mit einfarbiger Füllung">
              <a:extLst>
                <a:ext uri="{FF2B5EF4-FFF2-40B4-BE49-F238E27FC236}">
                  <a16:creationId xmlns:a16="http://schemas.microsoft.com/office/drawing/2014/main" id="{72FCBE4E-7D90-FA41-A435-33B6A1BD3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52" name="Grafik 51" descr="Bleistift mit einfarbiger Füllung">
              <a:extLst>
                <a:ext uri="{FF2B5EF4-FFF2-40B4-BE49-F238E27FC236}">
                  <a16:creationId xmlns:a16="http://schemas.microsoft.com/office/drawing/2014/main" id="{E1118DB9-B5DB-F644-A1B6-C59D338CB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8F33DD77-F0D7-0C4A-B25B-97991845892F}"/>
              </a:ext>
            </a:extLst>
          </p:cNvPr>
          <p:cNvGrpSpPr/>
          <p:nvPr/>
        </p:nvGrpSpPr>
        <p:grpSpPr>
          <a:xfrm>
            <a:off x="4515805" y="4979295"/>
            <a:ext cx="270922" cy="204016"/>
            <a:chOff x="3722998" y="2675489"/>
            <a:chExt cx="270922" cy="204016"/>
          </a:xfrm>
          <a:solidFill>
            <a:schemeClr val="bg1">
              <a:lumMod val="75000"/>
            </a:schemeClr>
          </a:solidFill>
        </p:grpSpPr>
        <p:pic>
          <p:nvPicPr>
            <p:cNvPr id="54" name="Grafik 53" descr="Bleistift mit einfarbiger Füllung">
              <a:extLst>
                <a:ext uri="{FF2B5EF4-FFF2-40B4-BE49-F238E27FC236}">
                  <a16:creationId xmlns:a16="http://schemas.microsoft.com/office/drawing/2014/main" id="{E2CECD85-88DC-4D45-9B80-9EEF43A3C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55" name="Grafik 54" descr="Bleistift mit einfarbiger Füllung">
              <a:extLst>
                <a:ext uri="{FF2B5EF4-FFF2-40B4-BE49-F238E27FC236}">
                  <a16:creationId xmlns:a16="http://schemas.microsoft.com/office/drawing/2014/main" id="{EDD9F99A-E3F2-A747-B13F-ADA5E7258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A0F045A4-F14D-D744-B0FA-765CC229FB65}"/>
              </a:ext>
            </a:extLst>
          </p:cNvPr>
          <p:cNvGrpSpPr/>
          <p:nvPr/>
        </p:nvGrpSpPr>
        <p:grpSpPr>
          <a:xfrm>
            <a:off x="3722998" y="2674600"/>
            <a:ext cx="468255" cy="204019"/>
            <a:chOff x="3722998" y="2675489"/>
            <a:chExt cx="468255" cy="204019"/>
          </a:xfrm>
        </p:grpSpPr>
        <p:pic>
          <p:nvPicPr>
            <p:cNvPr id="118" name="Grafik 117" descr="Bleistift mit einfarbiger Füllung">
              <a:extLst>
                <a:ext uri="{FF2B5EF4-FFF2-40B4-BE49-F238E27FC236}">
                  <a16:creationId xmlns:a16="http://schemas.microsoft.com/office/drawing/2014/main" id="{B324AE05-1E25-A045-832D-7500DB2D5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119" name="Grafik 118" descr="Bleistift mit einfarbiger Füllung">
              <a:extLst>
                <a:ext uri="{FF2B5EF4-FFF2-40B4-BE49-F238E27FC236}">
                  <a16:creationId xmlns:a16="http://schemas.microsoft.com/office/drawing/2014/main" id="{6327EBB8-C730-724A-A517-38DBA84B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120" name="Grafik 119" descr="Bleistift mit einfarbiger Füllung">
              <a:extLst>
                <a:ext uri="{FF2B5EF4-FFF2-40B4-BE49-F238E27FC236}">
                  <a16:creationId xmlns:a16="http://schemas.microsoft.com/office/drawing/2014/main" id="{3C962CF1-F6D1-7541-B8E5-D49087469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121" name="Grafik 120" descr="Bleistift mit einfarbiger Füllung">
              <a:extLst>
                <a:ext uri="{FF2B5EF4-FFF2-40B4-BE49-F238E27FC236}">
                  <a16:creationId xmlns:a16="http://schemas.microsoft.com/office/drawing/2014/main" id="{0B1693C5-E976-8543-B6F2-7A89E9CE8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122" name="Grafik 121" descr="Bleistift mit einfarbiger Füllung">
              <a:extLst>
                <a:ext uri="{FF2B5EF4-FFF2-40B4-BE49-F238E27FC236}">
                  <a16:creationId xmlns:a16="http://schemas.microsoft.com/office/drawing/2014/main" id="{B945C186-73E8-C142-8153-F9EC0A8B3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B126BAD8-5AF6-8341-A39F-362082F6874C}"/>
              </a:ext>
            </a:extLst>
          </p:cNvPr>
          <p:cNvGrpSpPr/>
          <p:nvPr/>
        </p:nvGrpSpPr>
        <p:grpSpPr>
          <a:xfrm>
            <a:off x="4118866" y="2674600"/>
            <a:ext cx="468255" cy="204019"/>
            <a:chOff x="3722998" y="2675489"/>
            <a:chExt cx="468255" cy="204019"/>
          </a:xfrm>
        </p:grpSpPr>
        <p:pic>
          <p:nvPicPr>
            <p:cNvPr id="124" name="Grafik 123" descr="Bleistift mit einfarbiger Füllung">
              <a:extLst>
                <a:ext uri="{FF2B5EF4-FFF2-40B4-BE49-F238E27FC236}">
                  <a16:creationId xmlns:a16="http://schemas.microsoft.com/office/drawing/2014/main" id="{AEF32D74-6590-B349-B431-5245F9844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125" name="Grafik 124" descr="Bleistift mit einfarbiger Füllung">
              <a:extLst>
                <a:ext uri="{FF2B5EF4-FFF2-40B4-BE49-F238E27FC236}">
                  <a16:creationId xmlns:a16="http://schemas.microsoft.com/office/drawing/2014/main" id="{48CC4712-A0C1-BF48-B527-7D896F1F3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126" name="Grafik 125" descr="Bleistift mit einfarbiger Füllung">
              <a:extLst>
                <a:ext uri="{FF2B5EF4-FFF2-40B4-BE49-F238E27FC236}">
                  <a16:creationId xmlns:a16="http://schemas.microsoft.com/office/drawing/2014/main" id="{1A164389-ABD4-8B42-B1E9-D4D4C6A3B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127" name="Grafik 126" descr="Bleistift mit einfarbiger Füllung">
              <a:extLst>
                <a:ext uri="{FF2B5EF4-FFF2-40B4-BE49-F238E27FC236}">
                  <a16:creationId xmlns:a16="http://schemas.microsoft.com/office/drawing/2014/main" id="{B74B6F6D-DBC7-0142-A1DF-7C2CF64A2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128" name="Grafik 127" descr="Bleistift mit einfarbiger Füllung">
              <a:extLst>
                <a:ext uri="{FF2B5EF4-FFF2-40B4-BE49-F238E27FC236}">
                  <a16:creationId xmlns:a16="http://schemas.microsoft.com/office/drawing/2014/main" id="{0ADA8251-1C8A-FA4E-BA03-AEECDC7BF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067CD0FF-4BEE-E24C-BCA5-BEF8B4859E64}"/>
              </a:ext>
            </a:extLst>
          </p:cNvPr>
          <p:cNvGrpSpPr/>
          <p:nvPr/>
        </p:nvGrpSpPr>
        <p:grpSpPr>
          <a:xfrm>
            <a:off x="4515805" y="2674600"/>
            <a:ext cx="468255" cy="204019"/>
            <a:chOff x="3722998" y="2675489"/>
            <a:chExt cx="468255" cy="204019"/>
          </a:xfrm>
        </p:grpSpPr>
        <p:pic>
          <p:nvPicPr>
            <p:cNvPr id="130" name="Grafik 129" descr="Bleistift mit einfarbiger Füllung">
              <a:extLst>
                <a:ext uri="{FF2B5EF4-FFF2-40B4-BE49-F238E27FC236}">
                  <a16:creationId xmlns:a16="http://schemas.microsoft.com/office/drawing/2014/main" id="{A2FFA45D-BFFB-974E-BBB6-DE1970CEE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131" name="Grafik 130" descr="Bleistift mit einfarbiger Füllung">
              <a:extLst>
                <a:ext uri="{FF2B5EF4-FFF2-40B4-BE49-F238E27FC236}">
                  <a16:creationId xmlns:a16="http://schemas.microsoft.com/office/drawing/2014/main" id="{DD088AA5-5A92-FA47-AEE0-B6FCEF20B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132" name="Grafik 131" descr="Bleistift mit einfarbiger Füllung">
              <a:extLst>
                <a:ext uri="{FF2B5EF4-FFF2-40B4-BE49-F238E27FC236}">
                  <a16:creationId xmlns:a16="http://schemas.microsoft.com/office/drawing/2014/main" id="{F87EB2B6-258E-0146-8B03-775AB427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133" name="Grafik 132" descr="Bleistift mit einfarbiger Füllung">
              <a:extLst>
                <a:ext uri="{FF2B5EF4-FFF2-40B4-BE49-F238E27FC236}">
                  <a16:creationId xmlns:a16="http://schemas.microsoft.com/office/drawing/2014/main" id="{D21D693D-B5E2-9B41-9A77-4E19CB55D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134" name="Grafik 133" descr="Bleistift mit einfarbiger Füllung">
              <a:extLst>
                <a:ext uri="{FF2B5EF4-FFF2-40B4-BE49-F238E27FC236}">
                  <a16:creationId xmlns:a16="http://schemas.microsoft.com/office/drawing/2014/main" id="{8B9B3217-FD8A-8A49-8C65-72765264A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135" name="Gruppieren 134">
            <a:extLst>
              <a:ext uri="{FF2B5EF4-FFF2-40B4-BE49-F238E27FC236}">
                <a16:creationId xmlns:a16="http://schemas.microsoft.com/office/drawing/2014/main" id="{B5EDDCE5-6C08-074B-8404-98AA45F126E9}"/>
              </a:ext>
            </a:extLst>
          </p:cNvPr>
          <p:cNvGrpSpPr/>
          <p:nvPr/>
        </p:nvGrpSpPr>
        <p:grpSpPr>
          <a:xfrm>
            <a:off x="4913968" y="2674600"/>
            <a:ext cx="270922" cy="204016"/>
            <a:chOff x="3722998" y="2675489"/>
            <a:chExt cx="270922" cy="204016"/>
          </a:xfrm>
        </p:grpSpPr>
        <p:pic>
          <p:nvPicPr>
            <p:cNvPr id="136" name="Grafik 135" descr="Bleistift mit einfarbiger Füllung">
              <a:extLst>
                <a:ext uri="{FF2B5EF4-FFF2-40B4-BE49-F238E27FC236}">
                  <a16:creationId xmlns:a16="http://schemas.microsoft.com/office/drawing/2014/main" id="{A4F6791E-847B-0844-92BA-551483D70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137" name="Grafik 136" descr="Bleistift mit einfarbiger Füllung">
              <a:extLst>
                <a:ext uri="{FF2B5EF4-FFF2-40B4-BE49-F238E27FC236}">
                  <a16:creationId xmlns:a16="http://schemas.microsoft.com/office/drawing/2014/main" id="{4EE5B41C-559F-E04E-85CF-186EA6348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</p:grpSp>
      <p:grpSp>
        <p:nvGrpSpPr>
          <p:cNvPr id="156" name="Gruppieren 155">
            <a:extLst>
              <a:ext uri="{FF2B5EF4-FFF2-40B4-BE49-F238E27FC236}">
                <a16:creationId xmlns:a16="http://schemas.microsoft.com/office/drawing/2014/main" id="{C8A76BEE-6C0A-D24B-87EF-0A2DBEF206DC}"/>
              </a:ext>
            </a:extLst>
          </p:cNvPr>
          <p:cNvGrpSpPr/>
          <p:nvPr/>
        </p:nvGrpSpPr>
        <p:grpSpPr>
          <a:xfrm>
            <a:off x="3722998" y="7283999"/>
            <a:ext cx="468255" cy="204019"/>
            <a:chOff x="3722998" y="2675489"/>
            <a:chExt cx="468255" cy="204019"/>
          </a:xfrm>
          <a:solidFill>
            <a:schemeClr val="bg1">
              <a:lumMod val="75000"/>
            </a:schemeClr>
          </a:solidFill>
        </p:grpSpPr>
        <p:pic>
          <p:nvPicPr>
            <p:cNvPr id="157" name="Grafik 156" descr="Bleistift mit einfarbiger Füllung">
              <a:extLst>
                <a:ext uri="{FF2B5EF4-FFF2-40B4-BE49-F238E27FC236}">
                  <a16:creationId xmlns:a16="http://schemas.microsoft.com/office/drawing/2014/main" id="{BD6CB058-ACED-4845-8B21-31C4405BB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158" name="Grafik 157" descr="Bleistift mit einfarbiger Füllung">
              <a:extLst>
                <a:ext uri="{FF2B5EF4-FFF2-40B4-BE49-F238E27FC236}">
                  <a16:creationId xmlns:a16="http://schemas.microsoft.com/office/drawing/2014/main" id="{93FCD924-2158-DA40-A195-4AC89E109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159" name="Grafik 158" descr="Bleistift mit einfarbiger Füllung">
              <a:extLst>
                <a:ext uri="{FF2B5EF4-FFF2-40B4-BE49-F238E27FC236}">
                  <a16:creationId xmlns:a16="http://schemas.microsoft.com/office/drawing/2014/main" id="{28B19AAF-58F3-CF4C-BA19-4A6894E7F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160" name="Grafik 159" descr="Bleistift mit einfarbiger Füllung">
              <a:extLst>
                <a:ext uri="{FF2B5EF4-FFF2-40B4-BE49-F238E27FC236}">
                  <a16:creationId xmlns:a16="http://schemas.microsoft.com/office/drawing/2014/main" id="{FE89DDBF-648F-AF49-8C3F-CCB47E28A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161" name="Grafik 160" descr="Bleistift mit einfarbiger Füllung">
              <a:extLst>
                <a:ext uri="{FF2B5EF4-FFF2-40B4-BE49-F238E27FC236}">
                  <a16:creationId xmlns:a16="http://schemas.microsoft.com/office/drawing/2014/main" id="{32A06914-8855-E744-88F9-96F7A3273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162" name="Gruppieren 161">
            <a:extLst>
              <a:ext uri="{FF2B5EF4-FFF2-40B4-BE49-F238E27FC236}">
                <a16:creationId xmlns:a16="http://schemas.microsoft.com/office/drawing/2014/main" id="{B6E2754E-5D2D-E34A-8789-C62D411C11F8}"/>
              </a:ext>
            </a:extLst>
          </p:cNvPr>
          <p:cNvGrpSpPr/>
          <p:nvPr/>
        </p:nvGrpSpPr>
        <p:grpSpPr>
          <a:xfrm>
            <a:off x="4118866" y="7283999"/>
            <a:ext cx="468255" cy="204019"/>
            <a:chOff x="3722998" y="2675489"/>
            <a:chExt cx="468255" cy="204019"/>
          </a:xfrm>
          <a:solidFill>
            <a:schemeClr val="bg1">
              <a:lumMod val="75000"/>
            </a:schemeClr>
          </a:solidFill>
        </p:grpSpPr>
        <p:pic>
          <p:nvPicPr>
            <p:cNvPr id="163" name="Grafik 162" descr="Bleistift mit einfarbiger Füllung">
              <a:extLst>
                <a:ext uri="{FF2B5EF4-FFF2-40B4-BE49-F238E27FC236}">
                  <a16:creationId xmlns:a16="http://schemas.microsoft.com/office/drawing/2014/main" id="{AF742EFF-5893-8E42-9BB2-DB300EC62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164" name="Grafik 163" descr="Bleistift mit einfarbiger Füllung">
              <a:extLst>
                <a:ext uri="{FF2B5EF4-FFF2-40B4-BE49-F238E27FC236}">
                  <a16:creationId xmlns:a16="http://schemas.microsoft.com/office/drawing/2014/main" id="{BF3CA176-3CDE-6546-9FAB-FC641C838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165" name="Grafik 164" descr="Bleistift mit einfarbiger Füllung">
              <a:extLst>
                <a:ext uri="{FF2B5EF4-FFF2-40B4-BE49-F238E27FC236}">
                  <a16:creationId xmlns:a16="http://schemas.microsoft.com/office/drawing/2014/main" id="{0CBC4AB6-32E0-2149-8203-9354CE2E8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166" name="Grafik 165" descr="Bleistift mit einfarbiger Füllung">
              <a:extLst>
                <a:ext uri="{FF2B5EF4-FFF2-40B4-BE49-F238E27FC236}">
                  <a16:creationId xmlns:a16="http://schemas.microsoft.com/office/drawing/2014/main" id="{DBD3D985-F618-6A41-B05E-23ED09C2B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  <p:pic>
          <p:nvPicPr>
            <p:cNvPr id="167" name="Grafik 166" descr="Bleistift mit einfarbiger Füllung">
              <a:extLst>
                <a:ext uri="{FF2B5EF4-FFF2-40B4-BE49-F238E27FC236}">
                  <a16:creationId xmlns:a16="http://schemas.microsoft.com/office/drawing/2014/main" id="{E5FEEAC3-9B06-4C4E-9298-3844BE8B5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87238" y="2675493"/>
              <a:ext cx="204015" cy="204015"/>
            </a:xfrm>
            <a:prstGeom prst="rect">
              <a:avLst/>
            </a:prstGeom>
          </p:spPr>
        </p:pic>
      </p:grpSp>
      <p:grpSp>
        <p:nvGrpSpPr>
          <p:cNvPr id="168" name="Gruppieren 167">
            <a:extLst>
              <a:ext uri="{FF2B5EF4-FFF2-40B4-BE49-F238E27FC236}">
                <a16:creationId xmlns:a16="http://schemas.microsoft.com/office/drawing/2014/main" id="{8CAB17B7-C0E0-5C4B-93A6-0513B33FCE4A}"/>
              </a:ext>
            </a:extLst>
          </p:cNvPr>
          <p:cNvGrpSpPr/>
          <p:nvPr/>
        </p:nvGrpSpPr>
        <p:grpSpPr>
          <a:xfrm>
            <a:off x="4515805" y="7283999"/>
            <a:ext cx="402053" cy="204018"/>
            <a:chOff x="3722998" y="2675489"/>
            <a:chExt cx="402053" cy="204018"/>
          </a:xfrm>
          <a:solidFill>
            <a:schemeClr val="bg1">
              <a:lumMod val="75000"/>
            </a:schemeClr>
          </a:solidFill>
        </p:grpSpPr>
        <p:pic>
          <p:nvPicPr>
            <p:cNvPr id="169" name="Grafik 168" descr="Bleistift mit einfarbiger Füllung">
              <a:extLst>
                <a:ext uri="{FF2B5EF4-FFF2-40B4-BE49-F238E27FC236}">
                  <a16:creationId xmlns:a16="http://schemas.microsoft.com/office/drawing/2014/main" id="{8EF53CE7-9C72-BC4E-BF8D-A64D82990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22998" y="2675489"/>
              <a:ext cx="204015" cy="204015"/>
            </a:xfrm>
            <a:prstGeom prst="rect">
              <a:avLst/>
            </a:prstGeom>
          </p:spPr>
        </p:pic>
        <p:pic>
          <p:nvPicPr>
            <p:cNvPr id="170" name="Grafik 169" descr="Bleistift mit einfarbiger Füllung">
              <a:extLst>
                <a:ext uri="{FF2B5EF4-FFF2-40B4-BE49-F238E27FC236}">
                  <a16:creationId xmlns:a16="http://schemas.microsoft.com/office/drawing/2014/main" id="{E7E32141-4BD5-AD4A-BCB1-B54443425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789905" y="2675490"/>
              <a:ext cx="204015" cy="204015"/>
            </a:xfrm>
            <a:prstGeom prst="rect">
              <a:avLst/>
            </a:prstGeom>
          </p:spPr>
        </p:pic>
        <p:pic>
          <p:nvPicPr>
            <p:cNvPr id="171" name="Grafik 170" descr="Bleistift mit einfarbiger Füllung">
              <a:extLst>
                <a:ext uri="{FF2B5EF4-FFF2-40B4-BE49-F238E27FC236}">
                  <a16:creationId xmlns:a16="http://schemas.microsoft.com/office/drawing/2014/main" id="{59B5FC4C-E7D8-814F-97BF-C6F994C7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856107" y="2675491"/>
              <a:ext cx="204015" cy="204015"/>
            </a:xfrm>
            <a:prstGeom prst="rect">
              <a:avLst/>
            </a:prstGeom>
          </p:spPr>
        </p:pic>
        <p:pic>
          <p:nvPicPr>
            <p:cNvPr id="172" name="Grafik 171" descr="Bleistift mit einfarbiger Füllung">
              <a:extLst>
                <a:ext uri="{FF2B5EF4-FFF2-40B4-BE49-F238E27FC236}">
                  <a16:creationId xmlns:a16="http://schemas.microsoft.com/office/drawing/2014/main" id="{6398A740-816A-004C-9D33-7827D6E2A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100000">
              <a:off x="3921036" y="2675492"/>
              <a:ext cx="204015" cy="204015"/>
            </a:xfrm>
            <a:prstGeom prst="rect">
              <a:avLst/>
            </a:prstGeom>
          </p:spPr>
        </p:pic>
      </p:grpSp>
      <p:pic>
        <p:nvPicPr>
          <p:cNvPr id="7" name="Grafik 6" descr="Geschlossenes Buch mit einfarbiger Füllung">
            <a:extLst>
              <a:ext uri="{FF2B5EF4-FFF2-40B4-BE49-F238E27FC236}">
                <a16:creationId xmlns:a16="http://schemas.microsoft.com/office/drawing/2014/main" id="{0361FD93-B323-BA4C-9362-122CD377C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8803" y="6445385"/>
            <a:ext cx="285522" cy="285522"/>
          </a:xfrm>
          <a:prstGeom prst="rect">
            <a:avLst/>
          </a:prstGeom>
        </p:spPr>
      </p:pic>
      <p:pic>
        <p:nvPicPr>
          <p:cNvPr id="11" name="Grafik 10" descr="Dokument mit einfarbiger Füllung">
            <a:extLst>
              <a:ext uri="{FF2B5EF4-FFF2-40B4-BE49-F238E27FC236}">
                <a16:creationId xmlns:a16="http://schemas.microsoft.com/office/drawing/2014/main" id="{DF1A9DFE-C33E-CD4D-BF0F-1A4ACFEE1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3481" y="7594844"/>
            <a:ext cx="277264" cy="277264"/>
          </a:xfrm>
          <a:prstGeom prst="rect">
            <a:avLst/>
          </a:prstGeom>
        </p:spPr>
      </p:pic>
      <p:pic>
        <p:nvPicPr>
          <p:cNvPr id="23" name="Grafik 22" descr="Lineal mit einfarbiger Füllung">
            <a:extLst>
              <a:ext uri="{FF2B5EF4-FFF2-40B4-BE49-F238E27FC236}">
                <a16:creationId xmlns:a16="http://schemas.microsoft.com/office/drawing/2014/main" id="{F615DD1A-C131-DE40-8C6D-DBE36525B3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3500000">
            <a:off x="3408356" y="3414101"/>
            <a:ext cx="275029" cy="275029"/>
          </a:xfrm>
          <a:prstGeom prst="rect">
            <a:avLst/>
          </a:prstGeom>
        </p:spPr>
      </p:pic>
      <p:pic>
        <p:nvPicPr>
          <p:cNvPr id="180" name="Grafik 179" descr="Radierer mit einfarbiger Füllung">
            <a:extLst>
              <a:ext uri="{FF2B5EF4-FFF2-40B4-BE49-F238E27FC236}">
                <a16:creationId xmlns:a16="http://schemas.microsoft.com/office/drawing/2014/main" id="{FD9DD747-AD8F-574A-B10F-4CB3E4CFB4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18322" y="2980331"/>
            <a:ext cx="231358" cy="231358"/>
          </a:xfrm>
          <a:prstGeom prst="rect">
            <a:avLst/>
          </a:prstGeom>
        </p:spPr>
      </p:pic>
      <p:pic>
        <p:nvPicPr>
          <p:cNvPr id="182" name="Grafik 181" descr="Bleistift mit einfarbiger Füllung">
            <a:extLst>
              <a:ext uri="{FF2B5EF4-FFF2-40B4-BE49-F238E27FC236}">
                <a16:creationId xmlns:a16="http://schemas.microsoft.com/office/drawing/2014/main" id="{FC36DAEC-8085-7141-94D9-0206ACCB2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3500000">
            <a:off x="3417588" y="2352899"/>
            <a:ext cx="247955" cy="247955"/>
          </a:xfrm>
          <a:prstGeom prst="rect">
            <a:avLst/>
          </a:prstGeom>
        </p:spPr>
      </p:pic>
      <p:pic>
        <p:nvPicPr>
          <p:cNvPr id="183" name="Grafik 182" descr="Bleistift mit einfarbiger Füllung">
            <a:extLst>
              <a:ext uri="{FF2B5EF4-FFF2-40B4-BE49-F238E27FC236}">
                <a16:creationId xmlns:a16="http://schemas.microsoft.com/office/drawing/2014/main" id="{ECAB9122-488F-3F48-9B51-A2C33C4D0E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3500000">
            <a:off x="3417590" y="4662799"/>
            <a:ext cx="247955" cy="247955"/>
          </a:xfrm>
          <a:prstGeom prst="rect">
            <a:avLst/>
          </a:prstGeom>
        </p:spPr>
      </p:pic>
      <p:pic>
        <p:nvPicPr>
          <p:cNvPr id="184" name="Grafik 183" descr="Radierer mit einfarbiger Füllung">
            <a:extLst>
              <a:ext uri="{FF2B5EF4-FFF2-40B4-BE49-F238E27FC236}">
                <a16:creationId xmlns:a16="http://schemas.microsoft.com/office/drawing/2014/main" id="{D1ADF801-6E55-8941-8486-DE819AF6BE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18322" y="5284413"/>
            <a:ext cx="231358" cy="231358"/>
          </a:xfrm>
          <a:prstGeom prst="rect">
            <a:avLst/>
          </a:prstGeom>
        </p:spPr>
      </p:pic>
      <p:pic>
        <p:nvPicPr>
          <p:cNvPr id="185" name="Grafik 184" descr="Bleistift mit einfarbiger Füllung">
            <a:extLst>
              <a:ext uri="{FF2B5EF4-FFF2-40B4-BE49-F238E27FC236}">
                <a16:creationId xmlns:a16="http://schemas.microsoft.com/office/drawing/2014/main" id="{23B0F115-7D00-304F-A2EC-D4651FF92C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3500000">
            <a:off x="3417591" y="6966880"/>
            <a:ext cx="247955" cy="24795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90E90E5-C62D-B24B-95F0-B5FFE0F941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75597" y="5936228"/>
            <a:ext cx="113547" cy="182937"/>
          </a:xfrm>
          <a:prstGeom prst="rect">
            <a:avLst/>
          </a:prstGeom>
        </p:spPr>
      </p:pic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BC198E21-2435-154F-A290-14B73E9A7C6D}"/>
              </a:ext>
            </a:extLst>
          </p:cNvPr>
          <p:cNvGrpSpPr/>
          <p:nvPr/>
        </p:nvGrpSpPr>
        <p:grpSpPr>
          <a:xfrm>
            <a:off x="5567436" y="1844386"/>
            <a:ext cx="1104294" cy="390814"/>
            <a:chOff x="5567436" y="1844386"/>
            <a:chExt cx="1104294" cy="390814"/>
          </a:xfrm>
        </p:grpSpPr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49AD40C8-BF37-A646-AA47-16EC5668FE3E}"/>
                </a:ext>
              </a:extLst>
            </p:cNvPr>
            <p:cNvGrpSpPr/>
            <p:nvPr/>
          </p:nvGrpSpPr>
          <p:grpSpPr>
            <a:xfrm>
              <a:off x="5567436" y="1904793"/>
              <a:ext cx="528578" cy="330407"/>
              <a:chOff x="8340505" y="4783307"/>
              <a:chExt cx="1462836" cy="914400"/>
            </a:xfrm>
          </p:grpSpPr>
          <p:pic>
            <p:nvPicPr>
              <p:cNvPr id="83" name="Grafik 82" descr="Schulmädchen mit einfarbiger Füllung">
                <a:extLst>
                  <a:ext uri="{FF2B5EF4-FFF2-40B4-BE49-F238E27FC236}">
                    <a16:creationId xmlns:a16="http://schemas.microsoft.com/office/drawing/2014/main" id="{C0DDA2DE-6725-214E-ADFA-E3DAEA847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8888941" y="478330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84" name="Grafik 83" descr="Schuljunge mit einfarbiger Füllung">
                <a:extLst>
                  <a:ext uri="{FF2B5EF4-FFF2-40B4-BE49-F238E27FC236}">
                    <a16:creationId xmlns:a16="http://schemas.microsoft.com/office/drawing/2014/main" id="{B46BD39A-AB9F-2642-A944-0143C0DF1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8340505" y="4783307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81" name="Grafik 80" descr="Professorin mit einfarbiger Füllung">
              <a:extLst>
                <a:ext uri="{FF2B5EF4-FFF2-40B4-BE49-F238E27FC236}">
                  <a16:creationId xmlns:a16="http://schemas.microsoft.com/office/drawing/2014/main" id="{9F322028-37E3-EF4F-86D0-77888735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300761" y="1844386"/>
              <a:ext cx="370969" cy="370969"/>
            </a:xfrm>
            <a:prstGeom prst="rect">
              <a:avLst/>
            </a:prstGeom>
          </p:spPr>
        </p:pic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5E598A0A-BEA8-B743-B7FD-D07CF6BE74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7546" y="1868831"/>
              <a:ext cx="131834" cy="322077"/>
            </a:xfrm>
            <a:prstGeom prst="line">
              <a:avLst/>
            </a:prstGeom>
            <a:ln w="19050" cap="rnd">
              <a:solidFill>
                <a:srgbClr val="4ECD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6" name="Grafik 85">
            <a:extLst>
              <a:ext uri="{FF2B5EF4-FFF2-40B4-BE49-F238E27FC236}">
                <a16:creationId xmlns:a16="http://schemas.microsoft.com/office/drawing/2014/main" id="{81C52057-E458-364C-8BA0-3E0240F4210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5400000">
            <a:off x="1218561" y="1929342"/>
            <a:ext cx="1221105" cy="2855595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ECF73403-ADBF-D545-9D59-826939D6E13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5400000">
            <a:off x="1261762" y="4496105"/>
            <a:ext cx="765810" cy="2480310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39EB7178-698C-3E42-8D3E-4FB57472FA5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5400000">
            <a:off x="1266231" y="6671112"/>
            <a:ext cx="57721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30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48">
            <a:extLst>
              <a:ext uri="{FF2B5EF4-FFF2-40B4-BE49-F238E27FC236}">
                <a16:creationId xmlns:a16="http://schemas.microsoft.com/office/drawing/2014/main" id="{14EBD36E-7C7A-6D42-A408-5192C2704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616" y="5771290"/>
            <a:ext cx="966036" cy="13740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F3499A-B4F7-0741-9ADF-F8685982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MATERIAL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345F7A-7A5B-D34C-BBF2-6D555828C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65" y="7593008"/>
            <a:ext cx="2305812" cy="196900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F646E80-0738-DB41-8213-F03916999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650" y="4095630"/>
            <a:ext cx="794512" cy="45770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D2B1F91-FFC8-6846-812A-8579529E6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090" y="4088765"/>
            <a:ext cx="647700" cy="45770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41C531F-A944-BF40-A030-277B2770C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0650" y="2250927"/>
            <a:ext cx="1139952" cy="56997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A82EEDC-AE4D-3447-B076-224BED5EE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48" y="4505288"/>
            <a:ext cx="2495804" cy="1951736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DEE48D1-3F5E-DE47-8F45-EDC9A92EF944}"/>
              </a:ext>
            </a:extLst>
          </p:cNvPr>
          <p:cNvSpPr txBox="1"/>
          <p:nvPr/>
        </p:nvSpPr>
        <p:spPr>
          <a:xfrm>
            <a:off x="293565" y="1402055"/>
            <a:ext cx="2212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  <a:t>Ziel </a:t>
            </a:r>
            <a:r>
              <a:rPr lang="de-DE" dirty="0">
                <a:latin typeface="Grundschrift" pitchFamily="2" charset="0"/>
                <a:cs typeface="Calibri" panose="020F0502020204030204" pitchFamily="34" charset="0"/>
              </a:rPr>
              <a:t>(Pappbecher)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481E94D-B1B1-ED43-83F6-B1EB9D5164E9}"/>
              </a:ext>
            </a:extLst>
          </p:cNvPr>
          <p:cNvSpPr txBox="1"/>
          <p:nvPr/>
        </p:nvSpPr>
        <p:spPr>
          <a:xfrm>
            <a:off x="293565" y="3938239"/>
            <a:ext cx="2478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  <a:t>Stifte </a:t>
            </a:r>
            <a:r>
              <a:rPr lang="de-DE" dirty="0">
                <a:latin typeface="Grundschrift" pitchFamily="2" charset="0"/>
                <a:cs typeface="Calibri" panose="020F0502020204030204" pitchFamily="34" charset="0"/>
              </a:rPr>
              <a:t>(Bahn)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39F1FA7-F647-A84F-BB95-8CDD51C8AAAB}"/>
              </a:ext>
            </a:extLst>
          </p:cNvPr>
          <p:cNvSpPr txBox="1"/>
          <p:nvPr/>
        </p:nvSpPr>
        <p:spPr>
          <a:xfrm>
            <a:off x="293565" y="7051039"/>
            <a:ext cx="367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  <a:t>Buch </a:t>
            </a:r>
            <a:r>
              <a:rPr lang="de-DE" dirty="0">
                <a:latin typeface="Grundschrift" pitchFamily="2" charset="0"/>
                <a:cs typeface="Calibri" panose="020F0502020204030204" pitchFamily="34" charset="0"/>
              </a:rPr>
              <a:t>(Tunnel)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A0750DD-3FFB-B943-9C5C-2B0775E08069}"/>
              </a:ext>
            </a:extLst>
          </p:cNvPr>
          <p:cNvSpPr txBox="1"/>
          <p:nvPr/>
        </p:nvSpPr>
        <p:spPr>
          <a:xfrm>
            <a:off x="3998183" y="5003414"/>
            <a:ext cx="2666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  <a:t>Lineal &amp; Blatt,</a:t>
            </a:r>
            <a:b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</a:br>
            <a: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  <a:t>mehrmals gefaltet</a:t>
            </a:r>
            <a:b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</a:br>
            <a:r>
              <a:rPr lang="de-DE" dirty="0">
                <a:latin typeface="Grundschrift" pitchFamily="2" charset="0"/>
                <a:cs typeface="Calibri" panose="020F0502020204030204" pitchFamily="34" charset="0"/>
              </a:rPr>
              <a:t>(Rampen)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1145DF4-D0B6-FE45-B24C-3B711DE88C92}"/>
              </a:ext>
            </a:extLst>
          </p:cNvPr>
          <p:cNvSpPr txBox="1"/>
          <p:nvPr/>
        </p:nvSpPr>
        <p:spPr>
          <a:xfrm>
            <a:off x="3998184" y="3222722"/>
            <a:ext cx="24884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  <a:t>Radierer &amp; Spitzer</a:t>
            </a:r>
            <a:b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</a:br>
            <a:r>
              <a:rPr lang="de-DE" dirty="0">
                <a:latin typeface="Grundschrift" pitchFamily="2" charset="0"/>
                <a:cs typeface="Calibri" panose="020F0502020204030204" pitchFamily="34" charset="0"/>
              </a:rPr>
              <a:t>(Hindernisse)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F079349-4464-B24E-8DAD-BDB3392B6B10}"/>
              </a:ext>
            </a:extLst>
          </p:cNvPr>
          <p:cNvSpPr txBox="1"/>
          <p:nvPr/>
        </p:nvSpPr>
        <p:spPr>
          <a:xfrm>
            <a:off x="3993071" y="1402055"/>
            <a:ext cx="237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Grundschrift" pitchFamily="2" charset="0"/>
                <a:cs typeface="Calibri" panose="020F0502020204030204" pitchFamily="34" charset="0"/>
              </a:rPr>
              <a:t>Startfeld &amp; Ball 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88CA90D3-C3B4-4A4F-A0E7-88EEBF4D1C3E}"/>
              </a:ext>
            </a:extLst>
          </p:cNvPr>
          <p:cNvCxnSpPr>
            <a:cxnSpLocks/>
          </p:cNvCxnSpPr>
          <p:nvPr/>
        </p:nvCxnSpPr>
        <p:spPr>
          <a:xfrm>
            <a:off x="3115405" y="8577512"/>
            <a:ext cx="1702452" cy="0"/>
          </a:xfrm>
          <a:prstGeom prst="straightConnector1">
            <a:avLst/>
          </a:prstGeom>
          <a:ln w="25400" cap="rnd">
            <a:solidFill>
              <a:srgbClr val="4ECDC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EBC5CFCF-CE34-CB41-9915-A9CC72411CD7}"/>
              </a:ext>
            </a:extLst>
          </p:cNvPr>
          <p:cNvSpPr txBox="1"/>
          <p:nvPr/>
        </p:nvSpPr>
        <p:spPr>
          <a:xfrm>
            <a:off x="3205819" y="8152048"/>
            <a:ext cx="147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Grundschrift" pitchFamily="2" charset="0"/>
                <a:cs typeface="Calibri" panose="020F0502020204030204" pitchFamily="34" charset="0"/>
              </a:rPr>
              <a:t>Aufstellen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3D017C7-956F-264E-80DB-D22033E3237E}"/>
              </a:ext>
            </a:extLst>
          </p:cNvPr>
          <p:cNvSpPr txBox="1"/>
          <p:nvPr/>
        </p:nvSpPr>
        <p:spPr>
          <a:xfrm>
            <a:off x="2986820" y="8648729"/>
            <a:ext cx="1910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Grundschrift" pitchFamily="2" charset="0"/>
                <a:cs typeface="Calibri" panose="020F0502020204030204" pitchFamily="34" charset="0"/>
              </a:rPr>
              <a:t>(Blick von oben)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FC48B7A4-696C-1B41-8709-4FCBE8EA7A3B}"/>
              </a:ext>
            </a:extLst>
          </p:cNvPr>
          <p:cNvCxnSpPr>
            <a:cxnSpLocks/>
          </p:cNvCxnSpPr>
          <p:nvPr/>
        </p:nvCxnSpPr>
        <p:spPr>
          <a:xfrm>
            <a:off x="1444176" y="2539663"/>
            <a:ext cx="684539" cy="0"/>
          </a:xfrm>
          <a:prstGeom prst="straightConnector1">
            <a:avLst/>
          </a:prstGeom>
          <a:ln w="25400" cap="rnd">
            <a:solidFill>
              <a:srgbClr val="4ECDC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fik 43">
            <a:extLst>
              <a:ext uri="{FF2B5EF4-FFF2-40B4-BE49-F238E27FC236}">
                <a16:creationId xmlns:a16="http://schemas.microsoft.com/office/drawing/2014/main" id="{C0862E09-93AE-0543-B023-DD51BD97BE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348" y="1918592"/>
            <a:ext cx="1044956" cy="1286764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C159A48C-6053-B944-938F-B63B8317E4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7352" y="2139767"/>
            <a:ext cx="749300" cy="7493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3486641-423B-2D4B-B8EA-E208D26028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4159" y="1859011"/>
            <a:ext cx="1131316" cy="145084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EF9E6CA-6C5E-CC4F-B0DC-ACB6F0A3FC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5336" y="7195752"/>
            <a:ext cx="1131316" cy="234899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EBBD677-4450-E94B-87D3-699396A1AB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6389" y="6401005"/>
            <a:ext cx="1062482" cy="7341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8645138-E9A7-1A43-B883-215416D123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54573" y="6589817"/>
            <a:ext cx="2167636" cy="5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90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3499A-B4F7-0741-9ADF-F8685982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LOCH 1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9C9AA7-5CE3-4F45-8652-5CCED7AB6D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12 Stifte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55AE46-457B-FD46-B7D2-6B9467629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2886861"/>
            <a:ext cx="48514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53700"/>
      </p:ext>
    </p:extLst>
  </p:cSld>
  <p:clrMapOvr>
    <a:masterClrMapping/>
  </p:clrMapOvr>
</p:sld>
</file>

<file path=ppt/theme/theme1.xml><?xml version="1.0" encoding="utf-8"?>
<a:theme xmlns:a="http://schemas.openxmlformats.org/drawingml/2006/main" name="0_Titelfolie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just">
          <a:lnSpc>
            <a:spcPts val="1200"/>
          </a:lnSpc>
          <a:spcAft>
            <a:spcPts val="600"/>
          </a:spcAft>
          <a:tabLst>
            <a:tab pos="2070735" algn="l"/>
          </a:tabLst>
          <a:defRPr dirty="0">
            <a:solidFill>
              <a:srgbClr val="00000A"/>
            </a:solidFill>
            <a:ea typeface="Calibri" charset="0"/>
            <a:cs typeface="Calibri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</Words>
  <Application>Microsoft Macintosh PowerPoint</Application>
  <PresentationFormat>A4-Papier (210 x 297 mm)</PresentationFormat>
  <Paragraphs>117</Paragraphs>
  <Slides>17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Regular</vt:lpstr>
      <vt:lpstr>Grundschrift</vt:lpstr>
      <vt:lpstr>0_Titelfolien</vt:lpstr>
      <vt:lpstr>PowerPoint-Präsentation</vt:lpstr>
      <vt:lpstr>PowerPoint-Präsentation</vt:lpstr>
      <vt:lpstr>DIE BIGO-MEISTERSCHAFT</vt:lpstr>
      <vt:lpstr>DIE BIGO-MEISTERSCHAFT </vt:lpstr>
      <vt:lpstr>SPIELVORBEREITUNG &amp; TIPPS</vt:lpstr>
      <vt:lpstr>DIE BIGO-MEISTERSCHAFT</vt:lpstr>
      <vt:lpstr>DIE BIGO-MEISTERSCHAFT</vt:lpstr>
      <vt:lpstr>ÜBERBLICK MATERIAL</vt:lpstr>
      <vt:lpstr>LOCH 1</vt:lpstr>
      <vt:lpstr>LOCH 2</vt:lpstr>
      <vt:lpstr>LOCH 3</vt:lpstr>
      <vt:lpstr>LOCH 4</vt:lpstr>
      <vt:lpstr>LOCH 5</vt:lpstr>
      <vt:lpstr>LOCH 6</vt:lpstr>
      <vt:lpstr>LOCH 7</vt:lpstr>
      <vt:lpstr>DEINE BIGO-STATION</vt:lpstr>
      <vt:lpstr>„NAME DEINER STATION“</vt:lpstr>
    </vt:vector>
  </TitlesOfParts>
  <Manager>Janes Veit, Christoph Walther</Manager>
  <Company>WIMASU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BiGo - Billard-Golf</dc:title>
  <dc:subject/>
  <dc:creator>Martin Junghans</dc:creator>
  <cp:keywords>Billard, Golf, BiGo, Homeschooling</cp:keywords>
  <dc:description>Grafiken by Julia Schäfer</dc:description>
  <cp:lastModifiedBy>WLT</cp:lastModifiedBy>
  <cp:revision>587</cp:revision>
  <cp:lastPrinted>2021-04-08T23:29:25Z</cp:lastPrinted>
  <dcterms:created xsi:type="dcterms:W3CDTF">2020-05-26T08:39:00Z</dcterms:created>
  <dcterms:modified xsi:type="dcterms:W3CDTF">2021-04-20T18:08:27Z</dcterms:modified>
  <cp:category>Homeschooling, Klassenturnier</cp:category>
</cp:coreProperties>
</file>