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21" r:id="rId2"/>
    <p:sldId id="341" r:id="rId3"/>
    <p:sldId id="339" r:id="rId4"/>
    <p:sldId id="326" r:id="rId5"/>
    <p:sldId id="334" r:id="rId6"/>
    <p:sldId id="324" r:id="rId7"/>
    <p:sldId id="331" r:id="rId8"/>
    <p:sldId id="325" r:id="rId9"/>
    <p:sldId id="332" r:id="rId10"/>
    <p:sldId id="322" r:id="rId11"/>
    <p:sldId id="330" r:id="rId12"/>
    <p:sldId id="323" r:id="rId13"/>
    <p:sldId id="333" r:id="rId14"/>
    <p:sldId id="327" r:id="rId15"/>
    <p:sldId id="335" r:id="rId16"/>
    <p:sldId id="336" r:id="rId17"/>
    <p:sldId id="337" r:id="rId18"/>
    <p:sldId id="338" r:id="rId19"/>
    <p:sldId id="340" r:id="rId20"/>
  </p:sldIdLst>
  <p:sldSz cx="10691813" cy="7559675"/>
  <p:notesSz cx="7099300" cy="10234613"/>
  <p:defaultTextStyle>
    <a:defPPr>
      <a:defRPr lang="de-DE"/>
    </a:defPPr>
    <a:lvl1pPr marL="0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1pPr>
    <a:lvl2pPr marL="497664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2pPr>
    <a:lvl3pPr marL="995326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3pPr>
    <a:lvl4pPr marL="1492988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4pPr>
    <a:lvl5pPr marL="1990651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5pPr>
    <a:lvl6pPr marL="2488314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6pPr>
    <a:lvl7pPr marL="2985978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7pPr>
    <a:lvl8pPr marL="3483640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8pPr>
    <a:lvl9pPr marL="3981303" algn="l" defTabSz="995326" rtl="0" eaLnBrk="1" latinLnBrk="0" hangingPunct="1">
      <a:defRPr sz="190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if Boe" initials="L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5A5858"/>
    <a:srgbClr val="FF6B6B"/>
    <a:srgbClr val="4ECDC4"/>
    <a:srgbClr val="E73AFF"/>
    <a:srgbClr val="E612FF"/>
    <a:srgbClr val="FF41F5"/>
    <a:srgbClr val="66FF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5" autoAdjust="0"/>
    <p:restoredTop sz="94694"/>
  </p:normalViewPr>
  <p:slideViewPr>
    <p:cSldViewPr>
      <p:cViewPr varScale="1">
        <p:scale>
          <a:sx n="110" d="100"/>
          <a:sy n="110" d="100"/>
        </p:scale>
        <p:origin x="1816" y="176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575" cy="5111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139" y="0"/>
            <a:ext cx="3076575" cy="5111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E2357-51A8-FD42-A751-3DF4F34091FA}" type="datetimeFigureOut">
              <a:rPr lang="de-DE" smtClean="0"/>
              <a:t>04.11.20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721850"/>
            <a:ext cx="3076575" cy="5111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139" y="9721850"/>
            <a:ext cx="3076575" cy="5111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2F675-D1E7-9949-96E0-0545DAC61B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7899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39" y="1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C796A-F097-471E-AF41-3E97E56BEC4C}" type="datetimeFigureOut">
              <a:rPr lang="de-DE" smtClean="0"/>
              <a:t>04.11.20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1279525"/>
            <a:ext cx="48831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4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851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39" y="9721851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643908-3693-4570-B28A-91BCC6695A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15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643908-3693-4570-B28A-91BCC6695AB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0013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1370" y="971525"/>
            <a:ext cx="9622631" cy="1259946"/>
          </a:xfrm>
          <a:prstGeom prst="rect">
            <a:avLst/>
          </a:prstGeom>
        </p:spPr>
        <p:txBody>
          <a:bodyPr/>
          <a:lstStyle>
            <a:lvl1pPr>
              <a:defRPr sz="5400" b="1" i="0">
                <a:latin typeface="Azo Sans" charset="0"/>
                <a:ea typeface="Azo Sans" charset="0"/>
                <a:cs typeface="Azo Sans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5283" y="2513707"/>
            <a:ext cx="9622631" cy="4197261"/>
          </a:xfrm>
        </p:spPr>
        <p:txBody>
          <a:bodyPr/>
          <a:lstStyle>
            <a:lvl1pPr marL="0" indent="0">
              <a:buNone/>
              <a:defRPr>
                <a:latin typeface="Azo Sans" charset="0"/>
                <a:ea typeface="Azo Sans" charset="0"/>
                <a:cs typeface="Azo Sans" charset="0"/>
              </a:defRPr>
            </a:lvl1pPr>
            <a:lvl2pPr marL="728893" indent="0">
              <a:buNone/>
              <a:defRPr>
                <a:latin typeface="Azo Sans" charset="0"/>
                <a:ea typeface="Azo Sans" charset="0"/>
                <a:cs typeface="Azo Sans" charset="0"/>
              </a:defRPr>
            </a:lvl2pPr>
            <a:lvl3pPr marL="1457790" indent="0">
              <a:buNone/>
              <a:defRPr>
                <a:latin typeface="Azo Sans" charset="0"/>
                <a:ea typeface="Azo Sans" charset="0"/>
                <a:cs typeface="Azo Sans" charset="0"/>
              </a:defRPr>
            </a:lvl3pPr>
            <a:lvl4pPr marL="2186684" indent="0">
              <a:buNone/>
              <a:defRPr>
                <a:latin typeface="Azo Sans" charset="0"/>
                <a:ea typeface="Azo Sans" charset="0"/>
                <a:cs typeface="Azo Sans" charset="0"/>
              </a:defRPr>
            </a:lvl4pPr>
            <a:lvl5pPr marL="2915580" indent="0">
              <a:buNone/>
              <a:defRPr>
                <a:latin typeface="Azo Sans" charset="0"/>
                <a:ea typeface="Azo Sans" charset="0"/>
                <a:cs typeface="Azo Sans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A947-777E-4292-BCED-8174A5B5A3D3}" type="datetimeFigureOut">
              <a:rPr lang="de-DE" smtClean="0"/>
              <a:t>04.11.20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9F0DB-D0EE-4286-904E-46083B676BF0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0" y="5856"/>
            <a:ext cx="10691813" cy="105508"/>
          </a:xfrm>
          <a:prstGeom prst="rect">
            <a:avLst/>
          </a:prstGeom>
          <a:solidFill>
            <a:srgbClr val="FF6B6B"/>
          </a:solidFill>
          <a:ln>
            <a:solidFill>
              <a:srgbClr val="FF6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-1" y="7452245"/>
            <a:ext cx="10691813" cy="105508"/>
          </a:xfrm>
          <a:prstGeom prst="rect">
            <a:avLst/>
          </a:prstGeom>
          <a:solidFill>
            <a:srgbClr val="4ECDC4"/>
          </a:solidFill>
          <a:ln>
            <a:solidFill>
              <a:srgbClr val="4ECD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2DA5231-82D6-8B4D-ABCB-7F30AC68C7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853" y="421936"/>
            <a:ext cx="781369" cy="92407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BECCE48D-84BE-DA40-B1D2-4052D8A5B751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</p:spTree>
    <p:extLst>
      <p:ext uri="{BB962C8B-B14F-4D97-AF65-F5344CB8AC3E}">
        <p14:creationId xmlns:p14="http://schemas.microsoft.com/office/powerpoint/2010/main" val="200893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A947-777E-4292-BCED-8174A5B5A3D3}" type="datetimeFigureOut">
              <a:rPr lang="de-DE" smtClean="0"/>
              <a:t>04.11.20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Rechteck 5"/>
          <p:cNvSpPr/>
          <p:nvPr userDrawn="1"/>
        </p:nvSpPr>
        <p:spPr>
          <a:xfrm>
            <a:off x="-54693" y="6824612"/>
            <a:ext cx="10801200" cy="771649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60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7222926-CAFC-454C-AFDD-B55D7E4C5E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853" y="421936"/>
            <a:ext cx="781369" cy="92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8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2659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4">
            <a:extLst>
              <a:ext uri="{FF2B5EF4-FFF2-40B4-BE49-F238E27FC236}">
                <a16:creationId xmlns:a16="http://schemas.microsoft.com/office/drawing/2014/main" id="{299755D9-FFE3-3849-AE35-A6A3530F112B}"/>
              </a:ext>
            </a:extLst>
          </p:cNvPr>
          <p:cNvSpPr txBox="1">
            <a:spLocks/>
          </p:cNvSpPr>
          <p:nvPr userDrawn="1"/>
        </p:nvSpPr>
        <p:spPr>
          <a:xfrm>
            <a:off x="551577" y="430874"/>
            <a:ext cx="8978381" cy="45530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727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UNIHOCKEY STATIONSKARTEN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8D5C0C1-2607-6544-932E-753C51559762}"/>
              </a:ext>
            </a:extLst>
          </p:cNvPr>
          <p:cNvSpPr/>
          <p:nvPr userDrawn="1"/>
        </p:nvSpPr>
        <p:spPr>
          <a:xfrm>
            <a:off x="551578" y="2769397"/>
            <a:ext cx="6642423" cy="2749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7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2020 </a:t>
            </a:r>
          </a:p>
          <a:p>
            <a:pPr algn="l"/>
            <a:endParaRPr lang="de-DE" sz="1079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7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</a:t>
            </a:r>
          </a:p>
          <a:p>
            <a:pPr algn="l"/>
            <a:r>
              <a:rPr lang="de-DE" sz="107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ausdrücklicher schriftlicher Genehmigung.</a:t>
            </a:r>
          </a:p>
          <a:p>
            <a:pPr algn="l"/>
            <a:r>
              <a:rPr lang="de-DE" sz="107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079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7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/unihockey-stationskarten/</a:t>
            </a:r>
          </a:p>
          <a:p>
            <a:pPr algn="l"/>
            <a:r>
              <a:rPr lang="de-DE" sz="107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1. Version</a:t>
            </a:r>
          </a:p>
          <a:p>
            <a:pPr algn="l"/>
            <a:endParaRPr lang="de-DE" sz="1079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79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79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79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79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79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79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79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79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  <a:endParaRPr lang="de-DE" sz="1079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7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Veit, V.-L. (2020). Unihockey Stationskarten. Zugriff am DATUM unter https://</a:t>
            </a:r>
            <a:r>
              <a:rPr lang="de-DE" sz="1079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7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/unihockey-stationskarten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120705C-9F65-A74A-B9B2-87B1C9055BB2}"/>
              </a:ext>
            </a:extLst>
          </p:cNvPr>
          <p:cNvSpPr/>
          <p:nvPr userDrawn="1"/>
        </p:nvSpPr>
        <p:spPr>
          <a:xfrm>
            <a:off x="551577" y="6348488"/>
            <a:ext cx="7241647" cy="756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63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Haftungsausschluss</a:t>
            </a:r>
          </a:p>
          <a:p>
            <a:r>
              <a:rPr lang="de-DE" sz="863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Unsere Veröffentlichungen stellen nur generelle Anleitungen für Sportübungen dar. Sportübungen unterliegen sich laufend fortentwickelnden</a:t>
            </a:r>
            <a:br>
              <a:rPr lang="de-DE" sz="863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63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sportwissenschaftlichen Erkenntnissen. Daher garantieren wir nicht, dass die Anleitungen zu jedem Zeitpunkt den aktuellen Erkenntnissen entsprechen.</a:t>
            </a:r>
            <a:br>
              <a:rPr lang="de-DE" sz="863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63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Weiterhin kann auch kein Erfolg der Übungen garantiert werden. Generell gilt: Jeder Nutzer muss bei der konkreten Ausführung der vorgestellten Übungen selbst für eine sichere Übungsumgebung sorgen. Für den Fall, dass dies nicht möglich ist, sollte keine Übung ausgeführt werden.</a:t>
            </a:r>
            <a:endParaRPr lang="de-DE" sz="863" kern="120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56CF7D3-ED98-464B-A5D2-C46E27625A1C}"/>
              </a:ext>
            </a:extLst>
          </p:cNvPr>
          <p:cNvSpPr txBox="1"/>
          <p:nvPr userDrawn="1"/>
        </p:nvSpPr>
        <p:spPr>
          <a:xfrm>
            <a:off x="568242" y="706457"/>
            <a:ext cx="2770246" cy="6901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885" b="1" dirty="0">
                <a:solidFill>
                  <a:srgbClr val="EC756F"/>
                </a:solidFill>
              </a:rPr>
              <a:t>IMPRESSUM</a:t>
            </a:r>
            <a:endParaRPr lang="de-DE" sz="2052" b="1" dirty="0">
              <a:solidFill>
                <a:srgbClr val="EC756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436FFCB-93F2-8949-96BA-CC876729FD28}"/>
              </a:ext>
            </a:extLst>
          </p:cNvPr>
          <p:cNvSpPr txBox="1"/>
          <p:nvPr userDrawn="1"/>
        </p:nvSpPr>
        <p:spPr>
          <a:xfrm rot="16200000">
            <a:off x="-387971" y="3477510"/>
            <a:ext cx="1058303" cy="2666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33" dirty="0"/>
              <a:t>© WIMASU.de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6A135B3-3AFE-AA49-9C34-9E4F35EB5641}"/>
              </a:ext>
            </a:extLst>
          </p:cNvPr>
          <p:cNvSpPr/>
          <p:nvPr userDrawn="1"/>
        </p:nvSpPr>
        <p:spPr>
          <a:xfrm>
            <a:off x="551577" y="4026944"/>
            <a:ext cx="2733519" cy="756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79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 V.-L. Veit</a:t>
            </a:r>
            <a:endParaRPr lang="de-DE" sz="1079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79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Illustrationen: </a:t>
            </a:r>
            <a:r>
              <a:rPr lang="de-DE" sz="107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N. Matsuyama</a:t>
            </a:r>
          </a:p>
          <a:p>
            <a:pPr algn="l"/>
            <a:endParaRPr lang="de-DE" sz="1079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79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Herausgeber: </a:t>
            </a:r>
            <a:r>
              <a:rPr lang="de-DE" sz="107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79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7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</p:txBody>
      </p:sp>
    </p:spTree>
    <p:extLst>
      <p:ext uri="{BB962C8B-B14F-4D97-AF65-F5344CB8AC3E}">
        <p14:creationId xmlns:p14="http://schemas.microsoft.com/office/powerpoint/2010/main" val="2234695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593" y="2123652"/>
            <a:ext cx="9622631" cy="4629309"/>
          </a:xfrm>
          <a:prstGeom prst="rect">
            <a:avLst/>
          </a:prstGeom>
        </p:spPr>
        <p:txBody>
          <a:bodyPr vert="horz" lIns="78547" tIns="39273" rIns="78547" bIns="39273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4591" y="7006700"/>
            <a:ext cx="2494756" cy="402483"/>
          </a:xfrm>
          <a:prstGeom prst="rect">
            <a:avLst/>
          </a:prstGeom>
        </p:spPr>
        <p:txBody>
          <a:bodyPr vert="horz" lIns="78547" tIns="39273" rIns="78547" bIns="39273" rtlCol="0" anchor="ctr"/>
          <a:lstStyle>
            <a:lvl1pPr algn="l">
              <a:defRPr sz="18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BA947-777E-4292-BCED-8174A5B5A3D3}" type="datetimeFigureOut">
              <a:rPr lang="de-DE" smtClean="0"/>
              <a:t>04.11.20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653039" y="7006700"/>
            <a:ext cx="3385741" cy="402483"/>
          </a:xfrm>
          <a:prstGeom prst="rect">
            <a:avLst/>
          </a:prstGeom>
        </p:spPr>
        <p:txBody>
          <a:bodyPr vert="horz" lIns="78547" tIns="39273" rIns="78547" bIns="39273" rtlCol="0" anchor="ctr"/>
          <a:lstStyle>
            <a:lvl1pPr algn="ctr">
              <a:defRPr sz="18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218114" y="7020197"/>
            <a:ext cx="2952328" cy="402483"/>
          </a:xfrm>
          <a:prstGeom prst="rect">
            <a:avLst/>
          </a:prstGeom>
        </p:spPr>
        <p:txBody>
          <a:bodyPr vert="horz" lIns="78547" tIns="39273" rIns="78547" bIns="39273" rtlCol="0" anchor="ctr"/>
          <a:lstStyle>
            <a:lvl1pPr algn="r">
              <a:defRPr sz="18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Rechteck 10"/>
          <p:cNvSpPr/>
          <p:nvPr userDrawn="1"/>
        </p:nvSpPr>
        <p:spPr>
          <a:xfrm>
            <a:off x="9234338" y="107429"/>
            <a:ext cx="864096" cy="8636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itelplatzhalter 6"/>
          <p:cNvSpPr>
            <a:spLocks noGrp="1"/>
          </p:cNvSpPr>
          <p:nvPr>
            <p:ph type="title"/>
          </p:nvPr>
        </p:nvSpPr>
        <p:spPr>
          <a:xfrm>
            <a:off x="534591" y="393833"/>
            <a:ext cx="9422207" cy="1108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2" name="Rechteck 11"/>
          <p:cNvSpPr/>
          <p:nvPr userDrawn="1"/>
        </p:nvSpPr>
        <p:spPr>
          <a:xfrm>
            <a:off x="0" y="5856"/>
            <a:ext cx="10691813" cy="105508"/>
          </a:xfrm>
          <a:prstGeom prst="rect">
            <a:avLst/>
          </a:prstGeom>
          <a:solidFill>
            <a:srgbClr val="FF6B6B"/>
          </a:solidFill>
          <a:ln>
            <a:solidFill>
              <a:srgbClr val="FF6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 userDrawn="1"/>
        </p:nvSpPr>
        <p:spPr>
          <a:xfrm>
            <a:off x="-1" y="7452245"/>
            <a:ext cx="10691813" cy="105508"/>
          </a:xfrm>
          <a:prstGeom prst="rect">
            <a:avLst/>
          </a:prstGeom>
          <a:solidFill>
            <a:srgbClr val="4ECDC4"/>
          </a:solidFill>
          <a:ln>
            <a:solidFill>
              <a:srgbClr val="4ECD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6D9A549-E71C-2C49-89AA-9D69F72A3C1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853" y="421936"/>
            <a:ext cx="781369" cy="92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1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</p:sldLayoutIdLst>
  <p:txStyles>
    <p:titleStyle>
      <a:lvl1pPr algn="l" defTabSz="1457790" rtl="0" eaLnBrk="1" latinLnBrk="0" hangingPunct="1">
        <a:spcBef>
          <a:spcPct val="0"/>
        </a:spcBef>
        <a:buNone/>
        <a:defRPr sz="4800" b="1" i="0" kern="1200" cap="all" baseline="0">
          <a:solidFill>
            <a:srgbClr val="FF6B6B"/>
          </a:solidFill>
          <a:latin typeface="Azo Sans" charset="0"/>
          <a:ea typeface="Azo Sans" charset="0"/>
          <a:cs typeface="Azo Sans" charset="0"/>
        </a:defRPr>
      </a:lvl1pPr>
    </p:titleStyle>
    <p:bodyStyle>
      <a:lvl1pPr marL="546671" indent="-546671" algn="l" defTabSz="1457790" rtl="0" eaLnBrk="1" latinLnBrk="0" hangingPunct="1">
        <a:spcBef>
          <a:spcPct val="20000"/>
        </a:spcBef>
        <a:buFont typeface="Arial" pitchFamily="34" charset="0"/>
        <a:buChar char="•"/>
        <a:defRPr sz="4800" b="0" i="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1pPr>
      <a:lvl2pPr marL="1184453" indent="-455560" algn="l" defTabSz="1457790" rtl="0" eaLnBrk="1" latinLnBrk="0" hangingPunct="1">
        <a:spcBef>
          <a:spcPct val="20000"/>
        </a:spcBef>
        <a:buFont typeface="Arial" pitchFamily="34" charset="0"/>
        <a:buChar char="–"/>
        <a:defRPr sz="4400" b="0" i="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2pPr>
      <a:lvl3pPr marL="1822236" indent="-364446" algn="l" defTabSz="1457790" rtl="0" eaLnBrk="1" latinLnBrk="0" hangingPunct="1">
        <a:spcBef>
          <a:spcPct val="20000"/>
        </a:spcBef>
        <a:buFont typeface="Arial" pitchFamily="34" charset="0"/>
        <a:buChar char="•"/>
        <a:defRPr sz="3600" b="0" i="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3pPr>
      <a:lvl4pPr marL="2551130" indent="-364446" algn="l" defTabSz="1457790" rtl="0" eaLnBrk="1" latinLnBrk="0" hangingPunct="1">
        <a:spcBef>
          <a:spcPct val="20000"/>
        </a:spcBef>
        <a:buFont typeface="Arial" pitchFamily="34" charset="0"/>
        <a:buChar char="–"/>
        <a:defRPr sz="2800" b="0" i="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4pPr>
      <a:lvl5pPr marL="3280026" indent="-364446" algn="l" defTabSz="1457790" rtl="0" eaLnBrk="1" latinLnBrk="0" hangingPunct="1">
        <a:spcBef>
          <a:spcPct val="20000"/>
        </a:spcBef>
        <a:buFont typeface="Arial" pitchFamily="34" charset="0"/>
        <a:buChar char="»"/>
        <a:defRPr sz="2800" b="0" i="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5pPr>
      <a:lvl6pPr marL="4008916" indent="-364446" algn="l" defTabSz="1457790" rtl="0" eaLnBrk="1" latinLnBrk="0" hangingPunct="1">
        <a:spcBef>
          <a:spcPct val="20000"/>
        </a:spcBef>
        <a:buFont typeface="Arial" pitchFamily="34" charset="0"/>
        <a:buChar char="•"/>
        <a:defRPr sz="3153" kern="1200">
          <a:solidFill>
            <a:schemeClr val="tx1"/>
          </a:solidFill>
          <a:latin typeface="+mn-lt"/>
          <a:ea typeface="+mn-ea"/>
          <a:cs typeface="+mn-cs"/>
        </a:defRPr>
      </a:lvl6pPr>
      <a:lvl7pPr marL="4737814" indent="-364446" algn="l" defTabSz="1457790" rtl="0" eaLnBrk="1" latinLnBrk="0" hangingPunct="1">
        <a:spcBef>
          <a:spcPct val="20000"/>
        </a:spcBef>
        <a:buFont typeface="Arial" pitchFamily="34" charset="0"/>
        <a:buChar char="•"/>
        <a:defRPr sz="3153" kern="1200">
          <a:solidFill>
            <a:schemeClr val="tx1"/>
          </a:solidFill>
          <a:latin typeface="+mn-lt"/>
          <a:ea typeface="+mn-ea"/>
          <a:cs typeface="+mn-cs"/>
        </a:defRPr>
      </a:lvl7pPr>
      <a:lvl8pPr marL="5466707" indent="-364446" algn="l" defTabSz="1457790" rtl="0" eaLnBrk="1" latinLnBrk="0" hangingPunct="1">
        <a:spcBef>
          <a:spcPct val="20000"/>
        </a:spcBef>
        <a:buFont typeface="Arial" pitchFamily="34" charset="0"/>
        <a:buChar char="•"/>
        <a:defRPr sz="3153" kern="1200">
          <a:solidFill>
            <a:schemeClr val="tx1"/>
          </a:solidFill>
          <a:latin typeface="+mn-lt"/>
          <a:ea typeface="+mn-ea"/>
          <a:cs typeface="+mn-cs"/>
        </a:defRPr>
      </a:lvl8pPr>
      <a:lvl9pPr marL="6195604" indent="-364446" algn="l" defTabSz="1457790" rtl="0" eaLnBrk="1" latinLnBrk="0" hangingPunct="1">
        <a:spcBef>
          <a:spcPct val="20000"/>
        </a:spcBef>
        <a:buFont typeface="Arial" pitchFamily="34" charset="0"/>
        <a:buChar char="•"/>
        <a:defRPr sz="31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1pPr>
      <a:lvl2pPr marL="728894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2pPr>
      <a:lvl3pPr marL="1457790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3pPr>
      <a:lvl4pPr marL="2186684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4pPr>
      <a:lvl5pPr marL="2915577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5pPr>
      <a:lvl6pPr marL="3644471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6pPr>
      <a:lvl7pPr marL="4373366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7pPr>
      <a:lvl8pPr marL="5102261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8pPr>
      <a:lvl9pPr marL="5831155" algn="l" defTabSz="1457790" rtl="0" eaLnBrk="1" latinLnBrk="0" hangingPunct="1">
        <a:defRPr sz="27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AAFB5DE-0A6F-B34E-97C2-2E927E16DD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7665" y="67391"/>
            <a:ext cx="4535727" cy="340179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93C1F94-E1E2-F84D-ACDA-1A2D8D5F5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946" y="827509"/>
            <a:ext cx="4239920" cy="498692"/>
          </a:xfrm>
        </p:spPr>
        <p:txBody>
          <a:bodyPr/>
          <a:lstStyle/>
          <a:p>
            <a:pPr algn="ctr"/>
            <a:r>
              <a:rPr lang="de-DE" dirty="0"/>
              <a:t>UNI-HOCKEY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0" y="6370152"/>
            <a:ext cx="2073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Regular"/>
                <a:ea typeface="Azo Sans" charset="0"/>
                <a:cs typeface="Azo Sans" charset="0"/>
              </a:rPr>
              <a:t>Illustrationen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Regular"/>
                <a:ea typeface="Azo Sans" charset="0"/>
                <a:cs typeface="Azo Sans" charset="0"/>
              </a:rPr>
              <a:t>:</a:t>
            </a:r>
          </a:p>
          <a:p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Regular"/>
                <a:ea typeface="Azo Sans" charset="0"/>
                <a:cs typeface="Azo Sans" charset="0"/>
              </a:rPr>
              <a:t>Nao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Regular"/>
                <a:ea typeface="Azo Sans" charset="0"/>
                <a:cs typeface="Azo Sans" charset="0"/>
              </a:rPr>
              <a:t> Matsuyama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EA3FE6C-49E0-7D46-B252-A585D1C848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4773" y="3430022"/>
            <a:ext cx="4535727" cy="340179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D2A2FA38-A159-3F44-9FD4-F37457B4E1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7822" y="1637210"/>
            <a:ext cx="4535727" cy="340179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551B44FA-32D7-9041-A378-3C9D2EACE8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9565" y="3841214"/>
            <a:ext cx="4535727" cy="340179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C6DA676-E1B0-2E49-8A6F-290625CFEE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25" y="194187"/>
            <a:ext cx="4535727" cy="3401795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9419008B-9540-F140-B095-7C04399FDB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4450" y="2395360"/>
            <a:ext cx="3855612" cy="289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56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D2077FB-4B68-4C4E-9A95-1BF24EEB8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38" y="251445"/>
            <a:ext cx="9622631" cy="1259946"/>
          </a:xfrm>
        </p:spPr>
        <p:txBody>
          <a:bodyPr/>
          <a:lstStyle/>
          <a:p>
            <a:r>
              <a:rPr lang="de-DE" dirty="0"/>
              <a:t>Passen über die Bande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3C9DCC2-472E-9445-8AA9-2A7EF3A74C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690" y="251445"/>
            <a:ext cx="10079567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27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305AA97-8300-EB40-9885-50DAF877CB02}"/>
              </a:ext>
            </a:extLst>
          </p:cNvPr>
          <p:cNvSpPr txBox="1"/>
          <p:nvPr/>
        </p:nvSpPr>
        <p:spPr>
          <a:xfrm>
            <a:off x="1665164" y="1691605"/>
            <a:ext cx="8649294" cy="4816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/>
              <a:t>Spielt euch zu zweit einen Ball </a:t>
            </a:r>
            <a:r>
              <a:rPr lang="de-DE" sz="3600" dirty="0" err="1"/>
              <a:t>über</a:t>
            </a:r>
            <a:r>
              <a:rPr lang="de-DE" sz="3600" dirty="0"/>
              <a:t> die Bande zu. </a:t>
            </a:r>
          </a:p>
          <a:p>
            <a:endParaRPr lang="de-DE" sz="3600" dirty="0"/>
          </a:p>
          <a:p>
            <a:endParaRPr lang="de-DE" sz="3600" dirty="0"/>
          </a:p>
          <a:p>
            <a:r>
              <a:rPr lang="de-DE" sz="3600" dirty="0"/>
              <a:t>Geht näher an die Bank heran. </a:t>
            </a:r>
          </a:p>
          <a:p>
            <a:endParaRPr lang="de-DE" sz="3600" dirty="0"/>
          </a:p>
          <a:p>
            <a:endParaRPr lang="de-DE" sz="3600" dirty="0"/>
          </a:p>
          <a:p>
            <a:r>
              <a:rPr lang="de-DE" sz="3600" dirty="0"/>
              <a:t>Geht weiter von der Bank weg. </a:t>
            </a: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51058FC-F284-514F-B609-4B894537E0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068" y="3779837"/>
            <a:ext cx="940096" cy="89680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D7A2457-4189-BA47-BF19-331B712B6D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57525" y="5364013"/>
            <a:ext cx="865224" cy="896802"/>
          </a:xfrm>
          <a:prstGeom prst="rect">
            <a:avLst/>
          </a:prstGeom>
        </p:spPr>
      </p:pic>
      <p:sp>
        <p:nvSpPr>
          <p:cNvPr id="11" name="Titel 4">
            <a:extLst>
              <a:ext uri="{FF2B5EF4-FFF2-40B4-BE49-F238E27FC236}">
                <a16:creationId xmlns:a16="http://schemas.microsoft.com/office/drawing/2014/main" id="{452DB54B-7645-AA4E-ADE8-CCD4F169C71F}"/>
              </a:ext>
            </a:extLst>
          </p:cNvPr>
          <p:cNvSpPr txBox="1">
            <a:spLocks/>
          </p:cNvSpPr>
          <p:nvPr/>
        </p:nvSpPr>
        <p:spPr>
          <a:xfrm>
            <a:off x="233338" y="251445"/>
            <a:ext cx="9622631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457790" rtl="0" eaLnBrk="1" latinLnBrk="0" hangingPunct="1">
              <a:spcBef>
                <a:spcPct val="0"/>
              </a:spcBef>
              <a:buNone/>
              <a:defRPr sz="5400" b="1" i="0" kern="1200" cap="all" baseline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defRPr>
            </a:lvl1pPr>
          </a:lstStyle>
          <a:p>
            <a:r>
              <a:rPr lang="de-DE"/>
              <a:t>Passen über die Bande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5173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F145A87E-28CB-E34B-9A79-EF1EE4E5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590" y="539477"/>
            <a:ext cx="9622631" cy="1259946"/>
          </a:xfrm>
        </p:spPr>
        <p:txBody>
          <a:bodyPr/>
          <a:lstStyle/>
          <a:p>
            <a:r>
              <a:rPr lang="de-DE" sz="4800" dirty="0"/>
              <a:t>Dribbeln um Hindernisse</a:t>
            </a:r>
            <a:br>
              <a:rPr lang="de-DE" sz="4800" dirty="0"/>
            </a:br>
            <a:endParaRPr lang="de-DE" sz="4800" dirty="0"/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CE2866BF-D33A-6247-80FB-1DF17AA09A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4734" y="564223"/>
            <a:ext cx="11574982" cy="8677212"/>
          </a:xfrm>
        </p:spPr>
      </p:pic>
    </p:spTree>
    <p:extLst>
      <p:ext uri="{BB962C8B-B14F-4D97-AF65-F5344CB8AC3E}">
        <p14:creationId xmlns:p14="http://schemas.microsoft.com/office/powerpoint/2010/main" val="3459982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F145A87E-28CB-E34B-9A79-EF1EE4E5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590" y="539477"/>
            <a:ext cx="9622631" cy="1259946"/>
          </a:xfrm>
        </p:spPr>
        <p:txBody>
          <a:bodyPr/>
          <a:lstStyle/>
          <a:p>
            <a:r>
              <a:rPr lang="de-DE" sz="4800" dirty="0"/>
              <a:t>Dribbeln um Hindernisse</a:t>
            </a:r>
            <a:br>
              <a:rPr lang="de-DE" sz="4800" dirty="0"/>
            </a:br>
            <a:endParaRPr lang="de-DE" sz="480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72BDB2F-7651-3445-8E8D-A6645CA3EE2B}"/>
              </a:ext>
            </a:extLst>
          </p:cNvPr>
          <p:cNvSpPr/>
          <p:nvPr/>
        </p:nvSpPr>
        <p:spPr>
          <a:xfrm>
            <a:off x="665387" y="1979637"/>
            <a:ext cx="7200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</a:rPr>
              <a:t>Findet heraus, wie man den Ball am besten um die Hindernisse bewegen kann.</a:t>
            </a:r>
            <a:br>
              <a:rPr lang="de-DE" sz="3600" dirty="0">
                <a:latin typeface="Arial" panose="020B0604020202020204" pitchFamily="34" charset="0"/>
              </a:rPr>
            </a:br>
            <a:endParaRPr lang="de-DE" sz="3600" dirty="0">
              <a:latin typeface="Arial" panose="020B0604020202020204" pitchFamily="34" charset="0"/>
            </a:endParaRPr>
          </a:p>
          <a:p>
            <a:endParaRPr lang="de-DE" sz="360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444ABF6-CE60-D847-B97C-2564C9FF12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1750" y="1331565"/>
            <a:ext cx="2522801" cy="576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98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F90C798-9CA6-E443-AEA3-F6CA9A0EF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590" y="467469"/>
            <a:ext cx="9622631" cy="1259946"/>
          </a:xfrm>
        </p:spPr>
        <p:txBody>
          <a:bodyPr/>
          <a:lstStyle/>
          <a:p>
            <a:r>
              <a:rPr lang="de-DE" cap="none" dirty="0" err="1"/>
              <a:t>MATTENSCHIEßEN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264DF59-B1AD-C043-A7B0-270CCE72F1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9602" y="252027"/>
            <a:ext cx="9407492" cy="705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876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F90C798-9CA6-E443-AEA3-F6CA9A0EF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590" y="467469"/>
            <a:ext cx="9622631" cy="1259946"/>
          </a:xfrm>
        </p:spPr>
        <p:txBody>
          <a:bodyPr/>
          <a:lstStyle/>
          <a:p>
            <a:r>
              <a:rPr lang="de-DE" cap="none" dirty="0" err="1"/>
              <a:t>MATTENSCHIEßEN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07D2D19-1847-3E44-9769-BA87E8DC0A20}"/>
              </a:ext>
            </a:extLst>
          </p:cNvPr>
          <p:cNvSpPr txBox="1"/>
          <p:nvPr/>
        </p:nvSpPr>
        <p:spPr>
          <a:xfrm>
            <a:off x="1665164" y="2257791"/>
            <a:ext cx="89487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/>
              <a:t>Versucht auf die Matte zu schießen. </a:t>
            </a:r>
          </a:p>
          <a:p>
            <a:endParaRPr lang="de-DE" sz="3600" dirty="0"/>
          </a:p>
          <a:p>
            <a:r>
              <a:rPr lang="de-DE" sz="3600" dirty="0"/>
              <a:t>Gehe näher an die Matte heran. </a:t>
            </a:r>
          </a:p>
          <a:p>
            <a:endParaRPr lang="de-DE" sz="3600" dirty="0"/>
          </a:p>
          <a:p>
            <a:endParaRPr lang="de-DE" sz="3600" dirty="0"/>
          </a:p>
          <a:p>
            <a:r>
              <a:rPr lang="de-DE" sz="3600" dirty="0"/>
              <a:t>Versuche eine hohe Zahl zu treffen (2 oder 3).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20E7B61-05D9-804A-97AC-6D88A47A1B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068" y="3203773"/>
            <a:ext cx="940096" cy="89680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898BAD5-7B9F-8240-934C-814E1A9A9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1012" y="4634934"/>
            <a:ext cx="865224" cy="89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54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F90C798-9CA6-E443-AEA3-F6CA9A0EF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590" y="467469"/>
            <a:ext cx="9707860" cy="6336704"/>
          </a:xfrm>
        </p:spPr>
        <p:txBody>
          <a:bodyPr/>
          <a:lstStyle/>
          <a:p>
            <a:r>
              <a:rPr lang="de-DE" sz="8000" cap="none" dirty="0"/>
              <a:t>Wir lernen </a:t>
            </a:r>
            <a:br>
              <a:rPr lang="de-DE" sz="8000" cap="none" dirty="0"/>
            </a:br>
            <a:r>
              <a:rPr lang="de-DE" sz="8000" cap="none" dirty="0"/>
              <a:t>Unihockey kennen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B9572E6-E107-0649-8ADF-B8D6EC901390}"/>
              </a:ext>
            </a:extLst>
          </p:cNvPr>
          <p:cNvSpPr txBox="1"/>
          <p:nvPr/>
        </p:nvSpPr>
        <p:spPr>
          <a:xfrm>
            <a:off x="3505200" y="3166533"/>
            <a:ext cx="184731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6" name="Inhaltsplatzhalter 10">
            <a:extLst>
              <a:ext uri="{FF2B5EF4-FFF2-40B4-BE49-F238E27FC236}">
                <a16:creationId xmlns:a16="http://schemas.microsoft.com/office/drawing/2014/main" id="{A9E867D4-3E58-4947-9F84-A846F1D62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0541" y="787637"/>
            <a:ext cx="2377258" cy="2571320"/>
          </a:xfrm>
        </p:spPr>
      </p:pic>
    </p:spTree>
    <p:extLst>
      <p:ext uri="{BB962C8B-B14F-4D97-AF65-F5344CB8AC3E}">
        <p14:creationId xmlns:p14="http://schemas.microsoft.com/office/powerpoint/2010/main" val="3337122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F90C798-9CA6-E443-AEA3-F6CA9A0EF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331" y="467469"/>
            <a:ext cx="10530482" cy="6336704"/>
          </a:xfrm>
        </p:spPr>
        <p:txBody>
          <a:bodyPr/>
          <a:lstStyle/>
          <a:p>
            <a:r>
              <a:rPr lang="de-DE" sz="8000" cap="none" dirty="0"/>
              <a:t>Wir üben an Unihockey-Stationen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B9572E6-E107-0649-8ADF-B8D6EC901390}"/>
              </a:ext>
            </a:extLst>
          </p:cNvPr>
          <p:cNvSpPr txBox="1"/>
          <p:nvPr/>
        </p:nvSpPr>
        <p:spPr>
          <a:xfrm>
            <a:off x="3505200" y="3166533"/>
            <a:ext cx="184731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F7F544D-EFD9-1E4E-8C6A-205DB6566F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4711" y="4643933"/>
            <a:ext cx="3704456" cy="277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888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F90C798-9CA6-E443-AEA3-F6CA9A0EF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590" y="467469"/>
            <a:ext cx="9707860" cy="6336704"/>
          </a:xfrm>
        </p:spPr>
        <p:txBody>
          <a:bodyPr/>
          <a:lstStyle/>
          <a:p>
            <a:r>
              <a:rPr lang="de-DE" sz="8000" cap="none" dirty="0"/>
              <a:t>Wir spielen mit- und gegeneinander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B9572E6-E107-0649-8ADF-B8D6EC901390}"/>
              </a:ext>
            </a:extLst>
          </p:cNvPr>
          <p:cNvSpPr txBox="1"/>
          <p:nvPr/>
        </p:nvSpPr>
        <p:spPr>
          <a:xfrm>
            <a:off x="3505200" y="3166533"/>
            <a:ext cx="184731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D8CAF1B-019D-E54E-9F74-3099AAC0E6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0826" y="4643933"/>
            <a:ext cx="4248473" cy="265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347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fik 26">
            <a:extLst>
              <a:ext uri="{FF2B5EF4-FFF2-40B4-BE49-F238E27FC236}">
                <a16:creationId xmlns:a16="http://schemas.microsoft.com/office/drawing/2014/main" id="{DE133AF6-7EAF-0849-9356-5BE750C4F1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052" y="104346"/>
            <a:ext cx="7716360" cy="4473847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60BE4D32-74A0-6641-A32C-4CD985B43C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104346"/>
            <a:ext cx="4616490" cy="2676582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6FC92384-9AE1-6D40-851E-880DA2BD4E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0" y="920707"/>
            <a:ext cx="10135423" cy="585638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D9AC68C-B45B-7048-B9D0-D1E3F8FAAD4D}"/>
              </a:ext>
            </a:extLst>
          </p:cNvPr>
          <p:cNvSpPr/>
          <p:nvPr/>
        </p:nvSpPr>
        <p:spPr>
          <a:xfrm>
            <a:off x="5475251" y="5482887"/>
            <a:ext cx="592367" cy="389513"/>
          </a:xfrm>
          <a:prstGeom prst="ellipse">
            <a:avLst/>
          </a:prstGeom>
          <a:solidFill>
            <a:schemeClr val="bg1"/>
          </a:solidFill>
          <a:ln w="69850" cmpd="thinThick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de-DE" sz="900" dirty="0"/>
              <a:t>Station</a:t>
            </a:r>
          </a:p>
          <a:p>
            <a:pPr algn="ctr"/>
            <a:r>
              <a:rPr lang="de-DE" sz="900" dirty="0"/>
              <a:t>1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71CB3EA-3E29-4B4F-A5F7-599CD2098AC7}"/>
              </a:ext>
            </a:extLst>
          </p:cNvPr>
          <p:cNvSpPr/>
          <p:nvPr/>
        </p:nvSpPr>
        <p:spPr>
          <a:xfrm>
            <a:off x="2987052" y="3484162"/>
            <a:ext cx="592367" cy="389513"/>
          </a:xfrm>
          <a:prstGeom prst="ellipse">
            <a:avLst/>
          </a:prstGeom>
          <a:solidFill>
            <a:schemeClr val="bg1"/>
          </a:solidFill>
          <a:ln w="69850" cmpd="thinThick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de-DE" sz="900" dirty="0"/>
              <a:t>Station</a:t>
            </a:r>
          </a:p>
          <a:p>
            <a:pPr algn="ctr"/>
            <a:r>
              <a:rPr lang="de-DE" sz="900" dirty="0"/>
              <a:t>2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ED328AF-E2A2-2A44-B706-CB5BC464D96B}"/>
              </a:ext>
            </a:extLst>
          </p:cNvPr>
          <p:cNvSpPr/>
          <p:nvPr/>
        </p:nvSpPr>
        <p:spPr>
          <a:xfrm>
            <a:off x="1496616" y="2564904"/>
            <a:ext cx="592367" cy="389513"/>
          </a:xfrm>
          <a:prstGeom prst="ellipse">
            <a:avLst/>
          </a:prstGeom>
          <a:solidFill>
            <a:schemeClr val="bg1"/>
          </a:solidFill>
          <a:ln w="69850" cmpd="thinThick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de-DE" sz="900" dirty="0"/>
              <a:t>Station</a:t>
            </a:r>
          </a:p>
          <a:p>
            <a:pPr algn="ctr"/>
            <a:r>
              <a:rPr lang="de-DE" sz="900" dirty="0"/>
              <a:t>3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618B36D-55E3-B349-878D-DEC209ADB121}"/>
              </a:ext>
            </a:extLst>
          </p:cNvPr>
          <p:cNvSpPr/>
          <p:nvPr/>
        </p:nvSpPr>
        <p:spPr>
          <a:xfrm>
            <a:off x="3152800" y="1556792"/>
            <a:ext cx="592367" cy="389513"/>
          </a:xfrm>
          <a:prstGeom prst="ellipse">
            <a:avLst/>
          </a:prstGeom>
          <a:solidFill>
            <a:schemeClr val="bg1"/>
          </a:solidFill>
          <a:ln w="69850" cmpd="thinThick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de-DE" sz="900" dirty="0"/>
              <a:t>Station</a:t>
            </a:r>
          </a:p>
          <a:p>
            <a:pPr algn="ctr"/>
            <a:r>
              <a:rPr lang="de-DE" sz="900" dirty="0"/>
              <a:t>4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653B6AB-8100-BD4A-A201-FF1FF66E5D52}"/>
              </a:ext>
            </a:extLst>
          </p:cNvPr>
          <p:cNvSpPr/>
          <p:nvPr/>
        </p:nvSpPr>
        <p:spPr>
          <a:xfrm>
            <a:off x="6222423" y="3332055"/>
            <a:ext cx="592367" cy="389513"/>
          </a:xfrm>
          <a:prstGeom prst="ellipse">
            <a:avLst/>
          </a:prstGeom>
          <a:solidFill>
            <a:schemeClr val="bg1"/>
          </a:solidFill>
          <a:ln w="69850" cmpd="thinThick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de-DE" sz="900" dirty="0"/>
              <a:t>Station</a:t>
            </a:r>
          </a:p>
          <a:p>
            <a:pPr algn="ctr"/>
            <a:r>
              <a:rPr lang="de-DE" sz="900" dirty="0"/>
              <a:t>5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402E8D83-68C2-F446-B35C-34778F4B9F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698175" y="5256285"/>
            <a:ext cx="1333797" cy="889200"/>
          </a:xfrm>
          <a:prstGeom prst="rect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19F0B83-DFA3-1C47-9044-07DEFC00CE61}"/>
              </a:ext>
            </a:extLst>
          </p:cNvPr>
          <p:cNvGrpSpPr/>
          <p:nvPr/>
        </p:nvGrpSpPr>
        <p:grpSpPr>
          <a:xfrm>
            <a:off x="4183453" y="3089237"/>
            <a:ext cx="1791185" cy="1371941"/>
            <a:chOff x="5372489" y="3077466"/>
            <a:chExt cx="1791185" cy="1371941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F3955DBD-7A51-114F-B059-DC5E870C3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alphaModFix amt="3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72489" y="3201669"/>
              <a:ext cx="1791185" cy="1170000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2EC53D2C-5B0D-6449-8850-8D3D82CAA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alphaModFix amt="5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84680" y="3077466"/>
              <a:ext cx="271789" cy="507340"/>
            </a:xfrm>
            <a:prstGeom prst="rect">
              <a:avLst/>
            </a:prstGeom>
          </p:spPr>
        </p:pic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1234C7D9-872B-5945-A1DC-EECFAB29D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6580795" y="3609878"/>
              <a:ext cx="344267" cy="839529"/>
            </a:xfrm>
            <a:prstGeom prst="rect">
              <a:avLst/>
            </a:prstGeom>
          </p:spPr>
        </p:pic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EBD655F2-E2DB-204F-AE0E-3303B751D562}"/>
              </a:ext>
            </a:extLst>
          </p:cNvPr>
          <p:cNvSpPr/>
          <p:nvPr/>
        </p:nvSpPr>
        <p:spPr>
          <a:xfrm>
            <a:off x="8740815" y="4188683"/>
            <a:ext cx="592367" cy="389513"/>
          </a:xfrm>
          <a:prstGeom prst="ellipse">
            <a:avLst/>
          </a:prstGeom>
          <a:solidFill>
            <a:schemeClr val="bg1"/>
          </a:solidFill>
          <a:ln w="69850" cmpd="thinThick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de-DE" sz="900" dirty="0"/>
              <a:t>Station</a:t>
            </a:r>
          </a:p>
          <a:p>
            <a:pPr algn="ctr"/>
            <a:r>
              <a:rPr lang="de-DE" sz="900" dirty="0"/>
              <a:t>6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8AF36E4-8158-7A4B-B598-2ED900EDE6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111403" y="5253942"/>
            <a:ext cx="253670" cy="446943"/>
          </a:xfrm>
          <a:prstGeom prst="rect">
            <a:avLst/>
          </a:prstGeom>
        </p:spPr>
      </p:pic>
      <p:pic>
        <p:nvPicPr>
          <p:cNvPr id="15" name="Bild 136">
            <a:extLst>
              <a:ext uri="{FF2B5EF4-FFF2-40B4-BE49-F238E27FC236}">
                <a16:creationId xmlns:a16="http://schemas.microsoft.com/office/drawing/2014/main" id="{A242517C-EEA0-D245-B326-56B5592005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95467" y="1387867"/>
            <a:ext cx="414528" cy="461772"/>
          </a:xfrm>
          <a:prstGeom prst="rect">
            <a:avLst/>
          </a:prstGeom>
        </p:spPr>
      </p:pic>
      <p:pic>
        <p:nvPicPr>
          <p:cNvPr id="16" name="Bild 139">
            <a:extLst>
              <a:ext uri="{FF2B5EF4-FFF2-40B4-BE49-F238E27FC236}">
                <a16:creationId xmlns:a16="http://schemas.microsoft.com/office/drawing/2014/main" id="{B623DE25-21E8-474B-98CF-871D9042BF7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32495" y="1668675"/>
            <a:ext cx="649224" cy="597408"/>
          </a:xfrm>
          <a:prstGeom prst="rect">
            <a:avLst/>
          </a:prstGeom>
        </p:spPr>
      </p:pic>
      <p:pic>
        <p:nvPicPr>
          <p:cNvPr id="17" name="Bild 41">
            <a:extLst>
              <a:ext uri="{FF2B5EF4-FFF2-40B4-BE49-F238E27FC236}">
                <a16:creationId xmlns:a16="http://schemas.microsoft.com/office/drawing/2014/main" id="{28981691-09B5-684C-9E88-51DC2AE6A43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2577" y="2326120"/>
            <a:ext cx="141348" cy="185651"/>
          </a:xfrm>
          <a:prstGeom prst="rect">
            <a:avLst/>
          </a:prstGeom>
        </p:spPr>
      </p:pic>
      <p:pic>
        <p:nvPicPr>
          <p:cNvPr id="18" name="Bild 127">
            <a:extLst>
              <a:ext uri="{FF2B5EF4-FFF2-40B4-BE49-F238E27FC236}">
                <a16:creationId xmlns:a16="http://schemas.microsoft.com/office/drawing/2014/main" id="{027E0230-F8C7-6A42-97C2-DF9C9A24520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889" y="1002011"/>
            <a:ext cx="1171956" cy="82600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BFFCEF58-E945-604E-BF6C-D7D9DC02735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928" y="3031510"/>
            <a:ext cx="2343398" cy="1757549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E99C93E5-F872-E142-BE4B-AA328C82EC9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5444" y="3031510"/>
            <a:ext cx="2325662" cy="1744246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0C0C632-3B7A-9441-A6F4-42AC00E93BD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7825" y="4411627"/>
            <a:ext cx="2563175" cy="1922381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FE47DF6B-1C70-414D-A845-07C4F45EACD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1467" y="2139927"/>
            <a:ext cx="2390933" cy="1793200"/>
          </a:xfrm>
          <a:prstGeom prst="rect">
            <a:avLst/>
          </a:prstGeom>
        </p:spPr>
      </p:pic>
      <p:pic>
        <p:nvPicPr>
          <p:cNvPr id="23" name="Bild 119">
            <a:extLst>
              <a:ext uri="{FF2B5EF4-FFF2-40B4-BE49-F238E27FC236}">
                <a16:creationId xmlns:a16="http://schemas.microsoft.com/office/drawing/2014/main" id="{371E2EAD-7F70-D14D-8588-0DFB05EA614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04655" flipV="1">
            <a:off x="8406590" y="2802814"/>
            <a:ext cx="1853184" cy="1191768"/>
          </a:xfrm>
          <a:prstGeom prst="rect">
            <a:avLst/>
          </a:prstGeom>
        </p:spPr>
      </p:pic>
      <p:pic>
        <p:nvPicPr>
          <p:cNvPr id="24" name="Bild 41">
            <a:extLst>
              <a:ext uri="{FF2B5EF4-FFF2-40B4-BE49-F238E27FC236}">
                <a16:creationId xmlns:a16="http://schemas.microsoft.com/office/drawing/2014/main" id="{3FF32686-8641-2448-B74A-E10C9DFD114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5228" y="2093498"/>
            <a:ext cx="141348" cy="185651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8260AD60-6C8F-D34D-A20C-B4F0511F0F5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4590" y="780981"/>
            <a:ext cx="2390933" cy="1793199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8CD9128-0BB9-EF4F-BDEF-043BC187B31F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2980" y="1730054"/>
            <a:ext cx="870405" cy="102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125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103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F90C798-9CA6-E443-AEA3-F6CA9A0EF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590" y="467469"/>
            <a:ext cx="9707860" cy="6336704"/>
          </a:xfrm>
        </p:spPr>
        <p:txBody>
          <a:bodyPr/>
          <a:lstStyle/>
          <a:p>
            <a:pPr algn="ctr"/>
            <a:r>
              <a:rPr lang="de-DE" sz="8000" cap="none" dirty="0"/>
              <a:t>Wir spielen Unihockey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B9572E6-E107-0649-8ADF-B8D6EC901390}"/>
              </a:ext>
            </a:extLst>
          </p:cNvPr>
          <p:cNvSpPr txBox="1"/>
          <p:nvPr/>
        </p:nvSpPr>
        <p:spPr>
          <a:xfrm>
            <a:off x="3505200" y="3166533"/>
            <a:ext cx="184731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FA2FAC3-09AF-7A4C-A1B3-ADA080426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21" y="-8179"/>
            <a:ext cx="9994569" cy="780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329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5522920-8B73-6C49-8B51-B60F51D8F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346" y="234075"/>
            <a:ext cx="9622631" cy="1259946"/>
          </a:xfrm>
        </p:spPr>
        <p:txBody>
          <a:bodyPr/>
          <a:lstStyle/>
          <a:p>
            <a:r>
              <a:rPr lang="de-DE" dirty="0"/>
              <a:t>Zupassen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71AD813-D5E2-2A4D-AA4E-9C1587B1E8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418" y="20319"/>
            <a:ext cx="10079567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83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5522920-8B73-6C49-8B51-B60F51D8F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346" y="234075"/>
            <a:ext cx="9622631" cy="1259946"/>
          </a:xfrm>
        </p:spPr>
        <p:txBody>
          <a:bodyPr/>
          <a:lstStyle/>
          <a:p>
            <a:r>
              <a:rPr lang="de-DE" dirty="0"/>
              <a:t>Zupassen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CC05728-39D8-3F46-8B3E-4B1781D5E0A9}"/>
              </a:ext>
            </a:extLst>
          </p:cNvPr>
          <p:cNvSpPr txBox="1"/>
          <p:nvPr/>
        </p:nvSpPr>
        <p:spPr>
          <a:xfrm>
            <a:off x="1665164" y="1331565"/>
            <a:ext cx="811046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/>
              <a:t>Stellt euch einander gegenüber und spielt euch den Ball zu. </a:t>
            </a:r>
          </a:p>
          <a:p>
            <a:endParaRPr lang="de-DE" sz="3600" dirty="0"/>
          </a:p>
          <a:p>
            <a:r>
              <a:rPr lang="de-DE" sz="3600" b="1" dirty="0"/>
              <a:t>Wichtig: Stoppe den Ball, bevor du ihn </a:t>
            </a:r>
            <a:r>
              <a:rPr lang="de-DE" sz="3600" b="1" dirty="0" err="1"/>
              <a:t>zurückspielst</a:t>
            </a:r>
            <a:r>
              <a:rPr lang="de-DE" sz="3600" b="1" dirty="0"/>
              <a:t>. </a:t>
            </a:r>
          </a:p>
          <a:p>
            <a:endParaRPr lang="de-DE" sz="3600" dirty="0"/>
          </a:p>
          <a:p>
            <a:r>
              <a:rPr lang="de-DE" sz="3600" dirty="0"/>
              <a:t>Geht enger zusammen. </a:t>
            </a:r>
          </a:p>
          <a:p>
            <a:endParaRPr lang="de-DE" sz="3600" dirty="0"/>
          </a:p>
          <a:p>
            <a:endParaRPr lang="de-DE" sz="3600" dirty="0"/>
          </a:p>
          <a:p>
            <a:r>
              <a:rPr lang="de-DE" sz="3600" dirty="0"/>
              <a:t>Geht weiter auseinander. </a:t>
            </a:r>
          </a:p>
          <a:p>
            <a:endParaRPr lang="de-DE" sz="36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9300000-7C12-1A42-BC78-2C6F2F7E7A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020" y="4437182"/>
            <a:ext cx="940096" cy="89680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3F419AE-0877-E94A-8CC3-97E84C8424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09456" y="5961477"/>
            <a:ext cx="865224" cy="89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448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3BE3039-C0A6-CF40-929E-B1AD5397C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28" y="539477"/>
            <a:ext cx="9622631" cy="1259946"/>
          </a:xfrm>
        </p:spPr>
        <p:txBody>
          <a:bodyPr/>
          <a:lstStyle/>
          <a:p>
            <a:r>
              <a:rPr lang="de-DE" dirty="0"/>
              <a:t>Schneller Lauf</a:t>
            </a:r>
            <a:br>
              <a:rPr lang="de-DE" dirty="0"/>
            </a:b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D350038-CCFB-1F4B-94C2-032AC3A863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354" y="558726"/>
            <a:ext cx="9334599" cy="700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58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3BE3039-C0A6-CF40-929E-B1AD5397C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28" y="539477"/>
            <a:ext cx="9622631" cy="1259946"/>
          </a:xfrm>
        </p:spPr>
        <p:txBody>
          <a:bodyPr/>
          <a:lstStyle/>
          <a:p>
            <a:r>
              <a:rPr lang="de-DE" dirty="0"/>
              <a:t>Schneller Lauf</a:t>
            </a:r>
            <a:br>
              <a:rPr lang="de-DE" dirty="0"/>
            </a:br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3DD4B01-78B5-FD44-8314-8012FD1A23B4}"/>
              </a:ext>
            </a:extLst>
          </p:cNvPr>
          <p:cNvSpPr/>
          <p:nvPr/>
        </p:nvSpPr>
        <p:spPr>
          <a:xfrm>
            <a:off x="1738321" y="1979637"/>
            <a:ext cx="89534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dirty="0" err="1">
                <a:latin typeface="Arial" panose="020B0604020202020204" pitchFamily="34" charset="0"/>
              </a:rPr>
              <a:t>Führe</a:t>
            </a:r>
            <a:r>
              <a:rPr lang="de-DE" sz="3600" dirty="0">
                <a:latin typeface="Arial" panose="020B0604020202020204" pitchFamily="34" charset="0"/>
              </a:rPr>
              <a:t> den Ball so schnell du kannst um die </a:t>
            </a:r>
            <a:r>
              <a:rPr lang="de-DE" sz="3600" dirty="0" err="1">
                <a:latin typeface="Arial" panose="020B0604020202020204" pitchFamily="34" charset="0"/>
              </a:rPr>
              <a:t>Hütchen</a:t>
            </a:r>
            <a:r>
              <a:rPr lang="de-DE" sz="3600" dirty="0">
                <a:latin typeface="Arial" panose="020B0604020202020204" pitchFamily="34" charset="0"/>
              </a:rPr>
              <a:t>, ohne ihn zu verlieren. </a:t>
            </a:r>
            <a:endParaRPr lang="de-DE" sz="3600" dirty="0"/>
          </a:p>
          <a:p>
            <a:endParaRPr lang="de-DE" sz="3600" dirty="0">
              <a:latin typeface="Arial,Bold"/>
            </a:endParaRPr>
          </a:p>
          <a:p>
            <a:r>
              <a:rPr lang="de-DE" sz="3600" dirty="0">
                <a:latin typeface="Arial,Bold"/>
              </a:rPr>
              <a:t>L</a:t>
            </a:r>
            <a:r>
              <a:rPr lang="de-DE" sz="3600" dirty="0">
                <a:latin typeface="Arial" panose="020B0604020202020204" pitchFamily="34" charset="0"/>
              </a:rPr>
              <a:t>aufe langsamer. </a:t>
            </a:r>
          </a:p>
          <a:p>
            <a:endParaRPr lang="de-DE" sz="3600" dirty="0">
              <a:latin typeface="Arial,Bold"/>
            </a:endParaRPr>
          </a:p>
          <a:p>
            <a:r>
              <a:rPr lang="de-DE" sz="3600" dirty="0">
                <a:latin typeface="Arial" panose="020B0604020202020204" pitchFamily="34" charset="0"/>
              </a:rPr>
              <a:t>Laufe schneller. </a:t>
            </a:r>
            <a:endParaRPr lang="de-DE" sz="3600" dirty="0">
              <a:effectLst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92825B1-BDE5-244A-ABF7-3CC7B1892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068" y="3331436"/>
            <a:ext cx="940096" cy="89680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82E5016-60DF-0B4F-AD81-BB8235BC15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99940" y="4503772"/>
            <a:ext cx="865224" cy="89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04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233B803-C0C8-1847-A6D6-FA3706FACF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4236" y="755501"/>
            <a:ext cx="9072231" cy="6804173"/>
          </a:xfrm>
          <a:prstGeom prst="rect">
            <a:avLst/>
          </a:prstGeom>
        </p:spPr>
      </p:pic>
      <p:sp>
        <p:nvSpPr>
          <p:cNvPr id="11" name="Titel 10">
            <a:extLst>
              <a:ext uri="{FF2B5EF4-FFF2-40B4-BE49-F238E27FC236}">
                <a16:creationId xmlns:a16="http://schemas.microsoft.com/office/drawing/2014/main" id="{C29CB2B1-CB2C-E145-ABCF-24E802F8E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346" y="251445"/>
            <a:ext cx="9622631" cy="1259946"/>
          </a:xfrm>
        </p:spPr>
        <p:txBody>
          <a:bodyPr/>
          <a:lstStyle/>
          <a:p>
            <a:r>
              <a:rPr lang="de-DE" cap="none" dirty="0" err="1"/>
              <a:t>TORSCHIEßEN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4231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C29CB2B1-CB2C-E145-ABCF-24E802F8E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346" y="251445"/>
            <a:ext cx="9622631" cy="1259946"/>
          </a:xfrm>
        </p:spPr>
        <p:txBody>
          <a:bodyPr/>
          <a:lstStyle/>
          <a:p>
            <a:r>
              <a:rPr lang="de-DE" cap="none" dirty="0" err="1"/>
              <a:t>TORSCHIEßEN</a:t>
            </a:r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AE18016-E823-1742-BDA2-C82B7B76EBD0}"/>
              </a:ext>
            </a:extLst>
          </p:cNvPr>
          <p:cNvSpPr/>
          <p:nvPr/>
        </p:nvSpPr>
        <p:spPr>
          <a:xfrm>
            <a:off x="1712227" y="1527378"/>
            <a:ext cx="9001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</a:rPr>
              <a:t>Versuche den Ball in eines der Tore zu schießen. </a:t>
            </a:r>
            <a:endParaRPr lang="de-DE" sz="3600" dirty="0"/>
          </a:p>
          <a:p>
            <a:endParaRPr lang="de-DE" sz="3600" dirty="0">
              <a:solidFill>
                <a:srgbClr val="91CE4F"/>
              </a:solidFill>
              <a:latin typeface="Arial,Bold"/>
            </a:endParaRPr>
          </a:p>
          <a:p>
            <a:r>
              <a:rPr lang="de-DE" sz="3600" dirty="0">
                <a:latin typeface="Arial" panose="020B0604020202020204" pitchFamily="34" charset="0"/>
              </a:rPr>
              <a:t>Ziele auf ein </a:t>
            </a:r>
            <a:r>
              <a:rPr lang="de-DE" sz="3600" dirty="0" err="1">
                <a:latin typeface="Arial" panose="020B0604020202020204" pitchFamily="34" charset="0"/>
              </a:rPr>
              <a:t>größeres</a:t>
            </a:r>
            <a:r>
              <a:rPr lang="de-DE" sz="3600" dirty="0">
                <a:latin typeface="Arial" panose="020B0604020202020204" pitchFamily="34" charset="0"/>
              </a:rPr>
              <a:t> Tor oder stelle dich </a:t>
            </a:r>
            <a:r>
              <a:rPr lang="de-DE" sz="3600" dirty="0" err="1">
                <a:latin typeface="Arial" panose="020B0604020202020204" pitchFamily="34" charset="0"/>
              </a:rPr>
              <a:t>näher</a:t>
            </a:r>
            <a:r>
              <a:rPr lang="de-DE" sz="3600" dirty="0">
                <a:latin typeface="Arial" panose="020B0604020202020204" pitchFamily="34" charset="0"/>
              </a:rPr>
              <a:t> an das Tor heran. </a:t>
            </a:r>
          </a:p>
          <a:p>
            <a:endParaRPr lang="de-DE" sz="3600" dirty="0">
              <a:latin typeface="Arial,Bold"/>
            </a:endParaRPr>
          </a:p>
          <a:p>
            <a:r>
              <a:rPr lang="de-DE" sz="3600" dirty="0">
                <a:latin typeface="Arial,Bold"/>
              </a:rPr>
              <a:t> </a:t>
            </a:r>
          </a:p>
          <a:p>
            <a:r>
              <a:rPr lang="de-DE" sz="3600" dirty="0">
                <a:latin typeface="Arial" panose="020B0604020202020204" pitchFamily="34" charset="0"/>
              </a:rPr>
              <a:t>Ziele auf ein kleineres Tor oder stelle dich weiter weg vom Tor. </a:t>
            </a:r>
            <a:endParaRPr lang="de-DE" sz="3600" dirty="0">
              <a:effectLst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8EAE08B-E6CA-3446-92C8-FEDD649CD3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068" y="3059757"/>
            <a:ext cx="940096" cy="89680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D0A62D7-ADAE-A44B-B140-A1DD7061F0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60504" y="5292005"/>
            <a:ext cx="865224" cy="89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00067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Macintosh PowerPoint</Application>
  <PresentationFormat>Benutzerdefiniert</PresentationFormat>
  <Paragraphs>65</Paragraphs>
  <Slides>19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Arial</vt:lpstr>
      <vt:lpstr>Arial,Bold</vt:lpstr>
      <vt:lpstr>Azo Sans</vt:lpstr>
      <vt:lpstr>Calibri</vt:lpstr>
      <vt:lpstr>Calibri Regular</vt:lpstr>
      <vt:lpstr>Larissa</vt:lpstr>
      <vt:lpstr>UNI-HOCKEY</vt:lpstr>
      <vt:lpstr>PowerPoint-Präsentation</vt:lpstr>
      <vt:lpstr>Wir spielen Unihockey</vt:lpstr>
      <vt:lpstr>Zupassen </vt:lpstr>
      <vt:lpstr>Zupassen </vt:lpstr>
      <vt:lpstr>Schneller Lauf </vt:lpstr>
      <vt:lpstr>Schneller Lauf </vt:lpstr>
      <vt:lpstr>TORSCHIEßEN</vt:lpstr>
      <vt:lpstr>TORSCHIEßEN</vt:lpstr>
      <vt:lpstr>Passen über die Bande </vt:lpstr>
      <vt:lpstr>PowerPoint-Präsentation</vt:lpstr>
      <vt:lpstr>Dribbeln um Hindernisse </vt:lpstr>
      <vt:lpstr>Dribbeln um Hindernisse </vt:lpstr>
      <vt:lpstr>MATTENSCHIEßEN</vt:lpstr>
      <vt:lpstr>MATTENSCHIEßEN</vt:lpstr>
      <vt:lpstr>Wir lernen  Unihockey kennen</vt:lpstr>
      <vt:lpstr>Wir üben an Unihockey-Stationen</vt:lpstr>
      <vt:lpstr>Wir spielen mit- und gegeneinander</vt:lpstr>
      <vt:lpstr>PowerPoint-Präsentation</vt:lpstr>
    </vt:vector>
  </TitlesOfParts>
  <Manager/>
  <Company>WIMASU GmbH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Stationskarten Unihockey</dc:title>
  <dc:subject/>
  <dc:creator>V.L. Veit, J. Veit, Ch. Walther</dc:creator>
  <cp:keywords>Unihockey</cp:keywords>
  <dc:description>Play some Hockey!</dc:description>
  <cp:lastModifiedBy>WLT</cp:lastModifiedBy>
  <cp:revision>281</cp:revision>
  <cp:lastPrinted>2019-09-05T19:24:57Z</cp:lastPrinted>
  <dcterms:created xsi:type="dcterms:W3CDTF">2013-08-15T18:36:18Z</dcterms:created>
  <dcterms:modified xsi:type="dcterms:W3CDTF">2020-11-04T20:40:59Z</dcterms:modified>
  <cp:category>Spielen</cp:category>
</cp:coreProperties>
</file>